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9"/>
  </p:notesMasterIdLst>
  <p:sldIdLst>
    <p:sldId id="281" r:id="rId2"/>
    <p:sldId id="262" r:id="rId3"/>
    <p:sldId id="299" r:id="rId4"/>
    <p:sldId id="456" r:id="rId5"/>
    <p:sldId id="457" r:id="rId6"/>
    <p:sldId id="452" r:id="rId7"/>
    <p:sldId id="314" r:id="rId8"/>
    <p:sldId id="451" r:id="rId9"/>
    <p:sldId id="458" r:id="rId10"/>
    <p:sldId id="419" r:id="rId11"/>
    <p:sldId id="430" r:id="rId12"/>
    <p:sldId id="342" r:id="rId13"/>
    <p:sldId id="304" r:id="rId14"/>
    <p:sldId id="344" r:id="rId15"/>
    <p:sldId id="296" r:id="rId16"/>
    <p:sldId id="463" r:id="rId17"/>
    <p:sldId id="460" r:id="rId18"/>
    <p:sldId id="257" r:id="rId19"/>
    <p:sldId id="418" r:id="rId20"/>
    <p:sldId id="462" r:id="rId21"/>
    <p:sldId id="461" r:id="rId22"/>
    <p:sldId id="322" r:id="rId23"/>
    <p:sldId id="283" r:id="rId24"/>
    <p:sldId id="317" r:id="rId25"/>
    <p:sldId id="311" r:id="rId26"/>
    <p:sldId id="308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0FF"/>
    <a:srgbClr val="655189"/>
    <a:srgbClr val="0070C0"/>
    <a:srgbClr val="85A0DD"/>
    <a:srgbClr val="53BAAB"/>
    <a:srgbClr val="2F4E82"/>
    <a:srgbClr val="6F7C97"/>
    <a:srgbClr val="006B79"/>
    <a:srgbClr val="B15987"/>
    <a:srgbClr val="244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2"/>
    <p:restoredTop sz="80408"/>
  </p:normalViewPr>
  <p:slideViewPr>
    <p:cSldViewPr snapToGrid="0" snapToObjects="1">
      <p:cViewPr>
        <p:scale>
          <a:sx n="64" d="100"/>
          <a:sy n="64" d="100"/>
        </p:scale>
        <p:origin x="2104" y="9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kbellis:Desktop:Work%20Desk:Wales%20ACE%20Report%20III%20:Graph%20Exampl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k\Desktop\WHO%20Country%20Analysis\WHO%20Eastern%20Europe%20Tables%20with%20resilience%20Workin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bangoroffice365-my.sharepoint.com/personal/mhsa12_bangor_ac_uk/Documents/Laptop/Documents/Paper%20writing%20conference%20abstracts/ACEs%20childhood%20resilience/ACEs%20affect%20Child%20Health%20Tables,%20Revised%20KF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kbellis:Desktop:ACE%20Paper%20Final%20Tab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52785039354774"/>
          <c:y val="3.2477713313180792E-2"/>
          <c:w val="0.73020665939308826"/>
          <c:h val="0.94139056870594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Headaches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3.1963476065774293E-2"/>
                  <c:y val="-2.500527178072384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8E6-F34F-B52E-6B5FF96E61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4+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1.48</c:v>
                </c:pt>
                <c:pt idx="2">
                  <c:v>1.83</c:v>
                </c:pt>
                <c:pt idx="3">
                  <c:v>3.03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1-5745-B4B0-43816E062B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Poor Health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318115027406052E-2"/>
                  <c:y val="5.001054356144769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8E6-F34F-B52E-6B5FF96E61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4+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1.51</c:v>
                </c:pt>
                <c:pt idx="2">
                  <c:v>2.33</c:v>
                </c:pt>
                <c:pt idx="3">
                  <c:v>4.68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E1-5745-B4B0-43816E062B3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School Absenteeism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anose="030F0902030302020204" pitchFamily="66" charset="0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latin typeface="Comic Sans MS" panose="030F0902030302020204" pitchFamily="66" charset="0"/>
                      </a:rPr>
                      <a:t>7.2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omic Sans MS" panose="030F0902030302020204" pitchFamily="66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963-2441-8A57-169637412C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4+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2.15</c:v>
                </c:pt>
                <c:pt idx="2">
                  <c:v>2.79</c:v>
                </c:pt>
                <c:pt idx="3">
                  <c:v>7.24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63-2441-8A57-169637412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40014752"/>
        <c:axId val="840015136"/>
      </c:barChart>
      <c:catAx>
        <c:axId val="840014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effectLst/>
                    <a:latin typeface="Comic Sans MS" panose="030F0902030302020204" pitchFamily="66" charset="0"/>
                  </a:rPr>
                  <a:t>ACE Count</a:t>
                </a:r>
                <a:endParaRPr lang="en-GB" sz="1400" dirty="0">
                  <a:solidFill>
                    <a:schemeClr val="tx1"/>
                  </a:solidFill>
                  <a:effectLst/>
                  <a:latin typeface="Comic Sans MS" panose="030F0902030302020204" pitchFamily="66" charset="0"/>
                </a:endParaRPr>
              </a:p>
            </c:rich>
          </c:tx>
          <c:layout>
            <c:manualLayout>
              <c:xMode val="edge"/>
              <c:yMode val="edge"/>
              <c:x val="0.51635066030585097"/>
              <c:y val="0.90411856515418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omic Sans MS" panose="030F0902030302020204" pitchFamily="66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840015136"/>
        <c:crossesAt val="1"/>
        <c:auto val="1"/>
        <c:lblAlgn val="ctr"/>
        <c:lblOffset val="100"/>
        <c:noMultiLvlLbl val="0"/>
      </c:catAx>
      <c:valAx>
        <c:axId val="8400151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Adjusted Odds Ratio</a:t>
                </a:r>
              </a:p>
            </c:rich>
          </c:tx>
          <c:layout>
            <c:manualLayout>
              <c:xMode val="edge"/>
              <c:yMode val="edge"/>
              <c:x val="7.1320356224806078E-2"/>
              <c:y val="0.180302579539899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omic Sans MS" panose="030F0902030302020204" pitchFamily="66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840014752"/>
        <c:crossesAt val="1"/>
        <c:crossBetween val="between"/>
        <c:majorUnit val="1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24808181353914116"/>
          <c:y val="2.7817478842488256E-2"/>
          <c:w val="0.62898395156652498"/>
          <c:h val="0.28574469144971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mic Sans MS" panose="030F0902030302020204" pitchFamily="66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465330713781896E-2"/>
          <c:y val="3.7443406174374E-2"/>
          <c:w val="0.88707968617399302"/>
          <c:h val="0.82889785279811401"/>
        </c:manualLayout>
      </c:layout>
      <c:lineChart>
        <c:grouping val="standard"/>
        <c:varyColors val="0"/>
        <c:ser>
          <c:idx val="0"/>
          <c:order val="0"/>
          <c:tx>
            <c:strRef>
              <c:f>'Any MAJOR Disease'!$D$16</c:f>
              <c:strCache>
                <c:ptCount val="1"/>
                <c:pt idx="0">
                  <c:v>0</c:v>
                </c:pt>
              </c:strCache>
            </c:strRef>
          </c:tx>
          <c:marker>
            <c:symbol val="circle"/>
            <c:size val="8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'Any MAJOR Disease'!$D$25:$D$31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0.26</c:v>
                  </c:pt>
                  <c:pt idx="3">
                    <c:v>0.47</c:v>
                  </c:pt>
                  <c:pt idx="4">
                    <c:v>1.05</c:v>
                  </c:pt>
                  <c:pt idx="5">
                    <c:v>1.97</c:v>
                  </c:pt>
                  <c:pt idx="6">
                    <c:v>3.57</c:v>
                  </c:pt>
                </c:numCache>
              </c:numRef>
            </c:plus>
            <c:minus>
              <c:numRef>
                <c:f>'Any MAJOR Disease'!$D$25:$D$31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0.26</c:v>
                  </c:pt>
                  <c:pt idx="3">
                    <c:v>0.47</c:v>
                  </c:pt>
                  <c:pt idx="4">
                    <c:v>1.05</c:v>
                  </c:pt>
                  <c:pt idx="5">
                    <c:v>1.97</c:v>
                  </c:pt>
                  <c:pt idx="6">
                    <c:v>3.57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cat>
            <c:numRef>
              <c:f>'Any MAJOR Disease'!$C$17:$C$23</c:f>
              <c:numCache>
                <c:formatCode>General</c:formatCode>
                <c:ptCount val="7"/>
                <c:pt idx="0">
                  <c:v>9</c:v>
                </c:pt>
                <c:pt idx="1">
                  <c:v>19</c:v>
                </c:pt>
                <c:pt idx="2">
                  <c:v>29</c:v>
                </c:pt>
                <c:pt idx="3">
                  <c:v>39</c:v>
                </c:pt>
                <c:pt idx="4">
                  <c:v>49</c:v>
                </c:pt>
                <c:pt idx="5">
                  <c:v>59</c:v>
                </c:pt>
                <c:pt idx="6">
                  <c:v>69</c:v>
                </c:pt>
              </c:numCache>
            </c:numRef>
          </c:cat>
          <c:val>
            <c:numRef>
              <c:f>'Any MAJOR Disease'!$D$17:$D$23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0.58000000000000296</c:v>
                </c:pt>
                <c:pt idx="3">
                  <c:v>1.71</c:v>
                </c:pt>
                <c:pt idx="4">
                  <c:v>7.0300000000000029</c:v>
                </c:pt>
                <c:pt idx="5">
                  <c:v>20.87</c:v>
                </c:pt>
                <c:pt idx="6">
                  <c:v>50.580000000000013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33-194F-9011-979E3A15010E}"/>
            </c:ext>
          </c:extLst>
        </c:ser>
        <c:ser>
          <c:idx val="3"/>
          <c:order val="1"/>
          <c:tx>
            <c:strRef>
              <c:f>'Any MAJOR Disease'!$G$16</c:f>
              <c:strCache>
                <c:ptCount val="1"/>
                <c:pt idx="0">
                  <c:v>4+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'Any MAJOR Disease'!$G$25:$G$31</c:f>
                <c:numCache>
                  <c:formatCode>General</c:formatCode>
                  <c:ptCount val="7"/>
                  <c:pt idx="0">
                    <c:v>0.37</c:v>
                  </c:pt>
                  <c:pt idx="1">
                    <c:v>0.65</c:v>
                  </c:pt>
                  <c:pt idx="2">
                    <c:v>1.39</c:v>
                  </c:pt>
                  <c:pt idx="3">
                    <c:v>2.21</c:v>
                  </c:pt>
                  <c:pt idx="4">
                    <c:v>4.21</c:v>
                  </c:pt>
                  <c:pt idx="5">
                    <c:v>6.1</c:v>
                  </c:pt>
                  <c:pt idx="6">
                    <c:v>8.75</c:v>
                  </c:pt>
                </c:numCache>
              </c:numRef>
            </c:plus>
            <c:minus>
              <c:numRef>
                <c:f>'Any MAJOR Disease'!$G$25:$G$31</c:f>
                <c:numCache>
                  <c:formatCode>General</c:formatCode>
                  <c:ptCount val="7"/>
                  <c:pt idx="0">
                    <c:v>0.37</c:v>
                  </c:pt>
                  <c:pt idx="1">
                    <c:v>0.65</c:v>
                  </c:pt>
                  <c:pt idx="2">
                    <c:v>1.39</c:v>
                  </c:pt>
                  <c:pt idx="3">
                    <c:v>2.21</c:v>
                  </c:pt>
                  <c:pt idx="4">
                    <c:v>4.21</c:v>
                  </c:pt>
                  <c:pt idx="5">
                    <c:v>6.1</c:v>
                  </c:pt>
                  <c:pt idx="6">
                    <c:v>8.75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cat>
            <c:numRef>
              <c:f>'Any MAJOR Disease'!$C$17:$C$23</c:f>
              <c:numCache>
                <c:formatCode>General</c:formatCode>
                <c:ptCount val="7"/>
                <c:pt idx="0">
                  <c:v>9</c:v>
                </c:pt>
                <c:pt idx="1">
                  <c:v>19</c:v>
                </c:pt>
                <c:pt idx="2">
                  <c:v>29</c:v>
                </c:pt>
                <c:pt idx="3">
                  <c:v>39</c:v>
                </c:pt>
                <c:pt idx="4">
                  <c:v>49</c:v>
                </c:pt>
                <c:pt idx="5">
                  <c:v>59</c:v>
                </c:pt>
                <c:pt idx="6">
                  <c:v>69</c:v>
                </c:pt>
              </c:numCache>
            </c:numRef>
          </c:cat>
          <c:val>
            <c:numRef>
              <c:f>'Any MAJOR Disease'!$G$17:$G$23</c:f>
              <c:numCache>
                <c:formatCode>General</c:formatCode>
                <c:ptCount val="7"/>
                <c:pt idx="0">
                  <c:v>0.37000000000000399</c:v>
                </c:pt>
                <c:pt idx="1">
                  <c:v>1.139999999999997</c:v>
                </c:pt>
                <c:pt idx="2">
                  <c:v>4.4699999999999962</c:v>
                </c:pt>
                <c:pt idx="3">
                  <c:v>9.3000000000000007</c:v>
                </c:pt>
                <c:pt idx="4">
                  <c:v>24.88</c:v>
                </c:pt>
                <c:pt idx="5">
                  <c:v>41.35</c:v>
                </c:pt>
                <c:pt idx="6">
                  <c:v>68.42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33-194F-9011-979E3A150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4665888"/>
        <c:axId val="1414669280"/>
      </c:lineChart>
      <c:catAx>
        <c:axId val="1414665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>
                    <a:solidFill>
                      <a:srgbClr val="FFFFFF"/>
                    </a:solidFill>
                    <a:latin typeface="Comic Sans MS"/>
                    <a:cs typeface="Comic Sans MS"/>
                  </a:defRPr>
                </a:pPr>
                <a:r>
                  <a:rPr lang="en-US" sz="2000" b="0">
                    <a:solidFill>
                      <a:srgbClr val="FFFFFF"/>
                    </a:solidFill>
                    <a:latin typeface="Comic Sans MS"/>
                    <a:cs typeface="Comic Sans MS"/>
                  </a:rPr>
                  <a:t>Age (years)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FFFFFF"/>
                </a:solidFill>
                <a:latin typeface="Comic Sans MS"/>
                <a:cs typeface="Comic Sans MS"/>
              </a:defRPr>
            </a:pPr>
            <a:endParaRPr lang="en-US"/>
          </a:p>
        </c:txPr>
        <c:crossAx val="1414669280"/>
        <c:crosses val="autoZero"/>
        <c:auto val="1"/>
        <c:lblAlgn val="ctr"/>
        <c:lblOffset val="100"/>
        <c:noMultiLvlLbl val="0"/>
      </c:catAx>
      <c:valAx>
        <c:axId val="14146692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rgbClr val="FFFFFF"/>
                    </a:solidFill>
                    <a:latin typeface="Comic Sans MS"/>
                    <a:cs typeface="Comic Sans MS"/>
                  </a:defRPr>
                </a:pPr>
                <a:r>
                  <a:rPr lang="en-US" sz="1600" b="0">
                    <a:solidFill>
                      <a:srgbClr val="FFFFFF"/>
                    </a:solidFill>
                    <a:latin typeface="Comic Sans MS"/>
                    <a:cs typeface="Comic Sans MS"/>
                  </a:rPr>
                  <a:t>Cumulative % Developed Disease </a:t>
                </a:r>
                <a:r>
                  <a:rPr lang="en-US" sz="1600" b="0" i="0" u="none" strike="noStrike" baseline="0">
                    <a:solidFill>
                      <a:srgbClr val="FFFFFF"/>
                    </a:solidFill>
                    <a:effectLst/>
                    <a:latin typeface="Comic Sans MS"/>
                    <a:cs typeface="Comic Sans MS"/>
                  </a:rPr>
                  <a:t>(+/-SE)</a:t>
                </a:r>
                <a:endParaRPr lang="en-US" sz="1600" b="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c:rich>
          </c:tx>
          <c:layout>
            <c:manualLayout>
              <c:xMode val="edge"/>
              <c:yMode val="edge"/>
              <c:x val="1.6021158272927199E-2"/>
              <c:y val="6.568345225741789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FF"/>
                </a:solidFill>
                <a:latin typeface="Comic Sans MS"/>
                <a:cs typeface="Comic Sans MS"/>
              </a:defRPr>
            </a:pPr>
            <a:endParaRPr lang="en-US"/>
          </a:p>
        </c:txPr>
        <c:crossAx val="1414665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'Male, hit someone'!$B$4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someone'!$C$32:$E$32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9.9999999999999985E-3</c:v>
                  </c:pt>
                  <c:pt idx="2">
                    <c:v>0.01</c:v>
                  </c:pt>
                </c:numCache>
              </c:numRef>
            </c:plus>
            <c:minus>
              <c:numRef>
                <c:f>'Male, hit someone'!$C$25:$E$25</c:f>
                <c:numCache>
                  <c:formatCode>General</c:formatCode>
                  <c:ptCount val="3"/>
                  <c:pt idx="0">
                    <c:v>9.999999999999995E-3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someone'!$C$4:$E$4</c:f>
              <c:numCache>
                <c:formatCode>0%</c:formatCode>
                <c:ptCount val="3"/>
                <c:pt idx="0">
                  <c:v>0.06</c:v>
                </c:pt>
                <c:pt idx="1">
                  <c:v>0.02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E-7E4D-BDF2-8D153E0FBD24}"/>
            </c:ext>
          </c:extLst>
        </c:ser>
        <c:ser>
          <c:idx val="1"/>
          <c:order val="1"/>
          <c:tx>
            <c:strRef>
              <c:f>'Male, hit someone'!$B$5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someone'!$C$33:$E$33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1.0000000000000002E-2</c:v>
                  </c:pt>
                  <c:pt idx="2">
                    <c:v>9.9999999999999985E-3</c:v>
                  </c:pt>
                </c:numCache>
              </c:numRef>
            </c:plus>
            <c:minus>
              <c:numRef>
                <c:f>'Male, hit someone'!$C$26:$E$26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0.02</c:v>
                  </c:pt>
                  <c:pt idx="2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someone'!$C$5:$E$5</c:f>
              <c:numCache>
                <c:formatCode>0%</c:formatCode>
                <c:ptCount val="3"/>
                <c:pt idx="0">
                  <c:v>0.09</c:v>
                </c:pt>
                <c:pt idx="1">
                  <c:v>0.04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7E-7E4D-BDF2-8D153E0FBD24}"/>
            </c:ext>
          </c:extLst>
        </c:ser>
        <c:ser>
          <c:idx val="2"/>
          <c:order val="2"/>
          <c:tx>
            <c:strRef>
              <c:f>'Male, hit someone'!$B$6</c:f>
              <c:strCache>
                <c:ptCount val="1"/>
                <c:pt idx="0">
                  <c:v>2-3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someone'!$C$34:$E$34</c:f>
                <c:numCache>
                  <c:formatCode>General</c:formatCode>
                  <c:ptCount val="3"/>
                  <c:pt idx="0">
                    <c:v>5.0000000000000017E-2</c:v>
                  </c:pt>
                  <c:pt idx="1">
                    <c:v>0.03</c:v>
                  </c:pt>
                  <c:pt idx="2">
                    <c:v>2.0000000000000004E-2</c:v>
                  </c:pt>
                </c:numCache>
              </c:numRef>
            </c:plus>
            <c:minus>
              <c:numRef>
                <c:f>'Male, hit someone'!$C$27:$E$27</c:f>
                <c:numCache>
                  <c:formatCode>General</c:formatCode>
                  <c:ptCount val="3"/>
                  <c:pt idx="0">
                    <c:v>3.999999999999998E-2</c:v>
                  </c:pt>
                  <c:pt idx="1">
                    <c:v>2.0000000000000004E-2</c:v>
                  </c:pt>
                  <c:pt idx="2">
                    <c:v>2.0000000000000004E-2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someone'!$C$6:$E$6</c:f>
              <c:numCache>
                <c:formatCode>0%</c:formatCode>
                <c:ptCount val="3"/>
                <c:pt idx="0">
                  <c:v>0.18</c:v>
                </c:pt>
                <c:pt idx="1">
                  <c:v>0.08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7E-7E4D-BDF2-8D153E0FBD24}"/>
            </c:ext>
          </c:extLst>
        </c:ser>
        <c:ser>
          <c:idx val="3"/>
          <c:order val="3"/>
          <c:tx>
            <c:strRef>
              <c:f>'Male, hit someone'!$B$7</c:f>
              <c:strCache>
                <c:ptCount val="1"/>
                <c:pt idx="0">
                  <c:v>4+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someone'!$C$35:$E$35</c:f>
                <c:numCache>
                  <c:formatCode>General</c:formatCode>
                  <c:ptCount val="3"/>
                  <c:pt idx="0">
                    <c:v>7.999999999999996E-2</c:v>
                  </c:pt>
                  <c:pt idx="1">
                    <c:v>7.0000000000000007E-2</c:v>
                  </c:pt>
                  <c:pt idx="2">
                    <c:v>4.9999999999999989E-2</c:v>
                  </c:pt>
                </c:numCache>
              </c:numRef>
            </c:plus>
            <c:minus>
              <c:numRef>
                <c:f>'Male, hit someone'!$C$28:$E$28</c:f>
                <c:numCache>
                  <c:formatCode>General</c:formatCode>
                  <c:ptCount val="3"/>
                  <c:pt idx="0">
                    <c:v>7.0000000000000007E-2</c:v>
                  </c:pt>
                  <c:pt idx="1">
                    <c:v>5.0000000000000017E-2</c:v>
                  </c:pt>
                  <c:pt idx="2">
                    <c:v>4.0000000000000008E-2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someone'!$C$7:$E$7</c:f>
              <c:numCache>
                <c:formatCode>0%</c:formatCode>
                <c:ptCount val="3"/>
                <c:pt idx="0">
                  <c:v>0.4</c:v>
                </c:pt>
                <c:pt idx="1">
                  <c:v>0.2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7E-7E4D-BDF2-8D153E0FB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axId val="651772160"/>
        <c:axId val="651773472"/>
      </c:barChart>
      <c:catAx>
        <c:axId val="65177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en-US"/>
          </a:p>
        </c:txPr>
        <c:crossAx val="651773472"/>
        <c:crosses val="autoZero"/>
        <c:auto val="1"/>
        <c:lblAlgn val="ctr"/>
        <c:lblOffset val="100"/>
        <c:noMultiLvlLbl val="0"/>
      </c:catAx>
      <c:valAx>
        <c:axId val="651773472"/>
        <c:scaling>
          <c:orientation val="minMax"/>
          <c:max val="0.5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accen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en-US"/>
          </a:p>
        </c:txPr>
        <c:crossAx val="65177216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omic Sans MS" panose="030F0702030302020204" pitchFamily="66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associated with ACEs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449559540048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7B-2147-B987-3260FDA4200A}"/>
                </c:ext>
              </c:extLst>
            </c:dLbl>
            <c:dLbl>
              <c:idx val="5"/>
              <c:layout>
                <c:manualLayout>
                  <c:x val="3.2206119162640902E-3"/>
                  <c:y val="-5.4434656445524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676391900287829E-2"/>
                      <c:h val="5.58092386756090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B7B-2147-B987-3260FDA4200A}"/>
                </c:ext>
              </c:extLst>
            </c:dLbl>
            <c:dLbl>
              <c:idx val="12"/>
              <c:layout>
                <c:manualLayout>
                  <c:x val="-1.6103059581320451E-3"/>
                  <c:y val="-5.44346564455240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E0-E74F-AE65-7CA636B0B4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Alcohol</c:v>
                </c:pt>
                <c:pt idx="1">
                  <c:v>Illicit drug use</c:v>
                </c:pt>
                <c:pt idx="2">
                  <c:v>Smoking</c:v>
                </c:pt>
                <c:pt idx="3">
                  <c:v>Obesity</c:v>
                </c:pt>
                <c:pt idx="5">
                  <c:v>Anxiety</c:v>
                </c:pt>
                <c:pt idx="6">
                  <c:v>Depression</c:v>
                </c:pt>
                <c:pt idx="7">
                  <c:v>Other MI</c:v>
                </c:pt>
                <c:pt idx="8">
                  <c:v>Violence</c:v>
                </c:pt>
                <c:pt idx="9">
                  <c:v>Cancer</c:v>
                </c:pt>
                <c:pt idx="10">
                  <c:v>Cardiovasc</c:v>
                </c:pt>
                <c:pt idx="11">
                  <c:v>Stroke</c:v>
                </c:pt>
                <c:pt idx="12">
                  <c:v>Diabetes T2</c:v>
                </c:pt>
                <c:pt idx="13">
                  <c:v>Respiratory</c:v>
                </c:pt>
              </c:strCache>
            </c:strRef>
          </c:cat>
          <c:val>
            <c:numRef>
              <c:f>Sheet1!$B$2:$B$15</c:f>
              <c:numCache>
                <c:formatCode>0%</c:formatCode>
                <c:ptCount val="14"/>
                <c:pt idx="0">
                  <c:v>0.13</c:v>
                </c:pt>
                <c:pt idx="1">
                  <c:v>0.53</c:v>
                </c:pt>
                <c:pt idx="2">
                  <c:v>0.16</c:v>
                </c:pt>
                <c:pt idx="3">
                  <c:v>0.02</c:v>
                </c:pt>
                <c:pt idx="5">
                  <c:v>0.28999999999999998</c:v>
                </c:pt>
                <c:pt idx="6">
                  <c:v>0.3</c:v>
                </c:pt>
                <c:pt idx="7">
                  <c:v>0.45</c:v>
                </c:pt>
                <c:pt idx="8">
                  <c:v>0.43</c:v>
                </c:pt>
                <c:pt idx="9">
                  <c:v>0.1</c:v>
                </c:pt>
                <c:pt idx="10">
                  <c:v>0.14000000000000001</c:v>
                </c:pt>
                <c:pt idx="11">
                  <c:v>0.2</c:v>
                </c:pt>
                <c:pt idx="12">
                  <c:v>0.12</c:v>
                </c:pt>
                <c:pt idx="1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1-284D-97BB-8C6393E3E6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bg2">
                <a:lumMod val="90000"/>
                <a:alpha val="51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244068">
                  <a:alpha val="51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71-284D-97BB-8C6393E3E600}"/>
              </c:ext>
            </c:extLst>
          </c:dPt>
          <c:cat>
            <c:strRef>
              <c:f>Sheet1!$A$2:$A$15</c:f>
              <c:strCache>
                <c:ptCount val="14"/>
                <c:pt idx="0">
                  <c:v>Alcohol</c:v>
                </c:pt>
                <c:pt idx="1">
                  <c:v>Illicit drug use</c:v>
                </c:pt>
                <c:pt idx="2">
                  <c:v>Smoking</c:v>
                </c:pt>
                <c:pt idx="3">
                  <c:v>Obesity</c:v>
                </c:pt>
                <c:pt idx="5">
                  <c:v>Anxiety</c:v>
                </c:pt>
                <c:pt idx="6">
                  <c:v>Depression</c:v>
                </c:pt>
                <c:pt idx="7">
                  <c:v>Other MI</c:v>
                </c:pt>
                <c:pt idx="8">
                  <c:v>Violence</c:v>
                </c:pt>
                <c:pt idx="9">
                  <c:v>Cancer</c:v>
                </c:pt>
                <c:pt idx="10">
                  <c:v>Cardiovasc</c:v>
                </c:pt>
                <c:pt idx="11">
                  <c:v>Stroke</c:v>
                </c:pt>
                <c:pt idx="12">
                  <c:v>Diabetes T2</c:v>
                </c:pt>
                <c:pt idx="13">
                  <c:v>Respiratory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>
                  <c:v>0.87</c:v>
                </c:pt>
                <c:pt idx="1">
                  <c:v>0.47</c:v>
                </c:pt>
                <c:pt idx="2">
                  <c:v>0.84</c:v>
                </c:pt>
                <c:pt idx="3">
                  <c:v>0.98</c:v>
                </c:pt>
                <c:pt idx="4">
                  <c:v>1</c:v>
                </c:pt>
                <c:pt idx="5">
                  <c:v>0.71</c:v>
                </c:pt>
                <c:pt idx="6">
                  <c:v>0.7</c:v>
                </c:pt>
                <c:pt idx="7">
                  <c:v>0.55000000000000004</c:v>
                </c:pt>
                <c:pt idx="8">
                  <c:v>0.57000000000000006</c:v>
                </c:pt>
                <c:pt idx="9">
                  <c:v>0.9</c:v>
                </c:pt>
                <c:pt idx="10">
                  <c:v>0.86</c:v>
                </c:pt>
                <c:pt idx="11">
                  <c:v>0.8</c:v>
                </c:pt>
                <c:pt idx="12">
                  <c:v>0.88</c:v>
                </c:pt>
                <c:pt idx="13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71-284D-97BB-8C6393E3E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1231879855"/>
        <c:axId val="1231518991"/>
      </c:barChart>
      <c:catAx>
        <c:axId val="123187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1231518991"/>
        <c:crosses val="autoZero"/>
        <c:auto val="0"/>
        <c:lblAlgn val="ctr"/>
        <c:lblOffset val="100"/>
        <c:noMultiLvlLbl val="0"/>
      </c:catAx>
      <c:valAx>
        <c:axId val="12315189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1879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65988626421698"/>
          <c:y val="3.8218177595752086E-2"/>
          <c:w val="0.843307745527625"/>
          <c:h val="0.83791579278374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'GLM - Suicide'!$B$6</c:f>
              <c:strCache>
                <c:ptCount val="1"/>
                <c:pt idx="0">
                  <c:v>Low Childhood Resilience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'GLM - Suicide'!$C$18:$F$18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</c:v>
                  </c:pt>
                  <c:pt idx="2">
                    <c:v>2</c:v>
                  </c:pt>
                  <c:pt idx="3">
                    <c:v>4</c:v>
                  </c:pt>
                </c:numCache>
              </c:numRef>
            </c:plus>
            <c:minus>
              <c:numRef>
                <c:f>'GLM - Suicide'!$C$15:$F$15</c:f>
                <c:numCache>
                  <c:formatCode>General</c:formatCode>
                  <c:ptCount val="4"/>
                  <c:pt idx="0">
                    <c:v>1</c:v>
                  </c:pt>
                  <c:pt idx="1">
                    <c:v>1</c:v>
                  </c:pt>
                  <c:pt idx="2">
                    <c:v>1</c:v>
                  </c:pt>
                  <c:pt idx="3">
                    <c:v>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'GLM - Suicide'!$C$5:$F$5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4+</c:v>
                </c:pt>
              </c:strCache>
            </c:strRef>
          </c:cat>
          <c:val>
            <c:numRef>
              <c:f>'GLM - Suicide'!$C$6:$F$6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10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41-9941-B485-851FC4E74BB2}"/>
            </c:ext>
          </c:extLst>
        </c:ser>
        <c:ser>
          <c:idx val="1"/>
          <c:order val="1"/>
          <c:tx>
            <c:strRef>
              <c:f>'GLM - Suicide'!$B$7</c:f>
              <c:strCache>
                <c:ptCount val="1"/>
                <c:pt idx="0">
                  <c:v>Higher Childhood Resilience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'GLM - Suicide'!$C$19:$F$19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</c:v>
                  </c:pt>
                  <c:pt idx="2">
                    <c:v>1</c:v>
                  </c:pt>
                  <c:pt idx="3">
                    <c:v>3</c:v>
                  </c:pt>
                </c:numCache>
              </c:numRef>
            </c:plus>
            <c:minus>
              <c:numRef>
                <c:f>'GLM - Suicide'!$C$16:$F$16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1</c:v>
                  </c:pt>
                  <c:pt idx="3">
                    <c:v>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'GLM - Suicide'!$C$5:$F$5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4+</c:v>
                </c:pt>
              </c:strCache>
            </c:strRef>
          </c:cat>
          <c:val>
            <c:numRef>
              <c:f>'GLM - Suicide'!$C$7:$F$7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41-9941-B485-851FC4E74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-16"/>
        <c:axId val="120115376"/>
        <c:axId val="120113408"/>
      </c:barChart>
      <c:catAx>
        <c:axId val="120115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r>
                  <a:rPr lang="en-US" sz="1800" b="1"/>
                  <a:t>ACE Count</a:t>
                </a:r>
              </a:p>
            </c:rich>
          </c:tx>
          <c:layout>
            <c:manualLayout>
              <c:xMode val="edge"/>
              <c:yMode val="edge"/>
              <c:x val="0.46601804461942259"/>
              <c:y val="0.938165351540040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mic Sans MS" panose="030F0902030302020204" pitchFamily="66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120113408"/>
        <c:crosses val="autoZero"/>
        <c:auto val="1"/>
        <c:lblAlgn val="ctr"/>
        <c:lblOffset val="100"/>
        <c:noMultiLvlLbl val="0"/>
      </c:catAx>
      <c:valAx>
        <c:axId val="1201134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r>
                  <a:rPr lang="en-US" sz="1400" dirty="0"/>
                  <a:t>Adjusted proportion (95%CI)</a:t>
                </a:r>
              </a:p>
            </c:rich>
          </c:tx>
          <c:layout>
            <c:manualLayout>
              <c:xMode val="edge"/>
              <c:yMode val="edge"/>
              <c:x val="2.125723702335407E-2"/>
              <c:y val="0.23618175306644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mic Sans MS" panose="030F0902030302020204" pitchFamily="66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12011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02727824647366"/>
          <c:y val="0.20004050380443775"/>
          <c:w val="0.45375902614507835"/>
          <c:h val="0.15133243291604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mic Sans MS" panose="030F0902030302020204" pitchFamily="66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50000"/>
      </a:schemeClr>
    </a:solidFill>
    <a:ln w="9525" cap="flat" cmpd="sng" algn="ctr">
      <a:noFill/>
      <a:round/>
    </a:ln>
    <a:effectLst/>
  </c:spPr>
  <c:txPr>
    <a:bodyPr/>
    <a:lstStyle/>
    <a:p>
      <a:pPr>
        <a:defRPr>
          <a:latin typeface="Comic Sans MS" panose="030F0902030302020204" pitchFamily="66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44081490818351E-2"/>
          <c:y val="3.5593136244798748E-2"/>
          <c:w val="0.90368255462405789"/>
          <c:h val="0.81559144663353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'[ACEs affect Child Health Tables, Revised KF.xlsx]Figure 1 School'!$Q$25:$T$25</c:f>
                <c:numCache>
                  <c:formatCode>General</c:formatCode>
                  <c:ptCount val="4"/>
                  <c:pt idx="0">
                    <c:v>6.6590000000000007</c:v>
                  </c:pt>
                  <c:pt idx="1">
                    <c:v>11.006999999999998</c:v>
                  </c:pt>
                  <c:pt idx="2">
                    <c:v>11.257999999999999</c:v>
                  </c:pt>
                  <c:pt idx="3">
                    <c:v>13.778999999999996</c:v>
                  </c:pt>
                </c:numCache>
              </c:numRef>
            </c:plus>
            <c:minus>
              <c:numRef>
                <c:f>'[ACEs affect Child Health Tables, Revised KF.xlsx]Figure 1 School'!$Q$22:$T$22</c:f>
                <c:numCache>
                  <c:formatCode>General</c:formatCode>
                  <c:ptCount val="4"/>
                  <c:pt idx="0">
                    <c:v>3.923</c:v>
                  </c:pt>
                  <c:pt idx="1">
                    <c:v>7.1129999999999995</c:v>
                  </c:pt>
                  <c:pt idx="2">
                    <c:v>7.5699999999999985</c:v>
                  </c:pt>
                  <c:pt idx="3">
                    <c:v>11.068000000000001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'[ACEs affect Child Health Tables, Revised KF.xlsx]Figure 1 School'!$Q$12:$T$12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≥4</c:v>
                </c:pt>
              </c:strCache>
            </c:strRef>
          </c:cat>
          <c:val>
            <c:numRef>
              <c:f>'[ACEs affect Child Health Tables, Revised KF.xlsx]Figure 1 School'!$Q$13:$T$13</c:f>
              <c:numCache>
                <c:formatCode>General</c:formatCode>
                <c:ptCount val="4"/>
                <c:pt idx="0">
                  <c:v>8.6479999999999997</c:v>
                </c:pt>
                <c:pt idx="1">
                  <c:v>16.212</c:v>
                </c:pt>
                <c:pt idx="2">
                  <c:v>18.029999999999998</c:v>
                </c:pt>
                <c:pt idx="3">
                  <c:v>30.990000000000002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75-014D-A364-1656D3C3B2F7}"/>
            </c:ext>
          </c:extLst>
        </c:ser>
        <c:ser>
          <c:idx val="1"/>
          <c:order val="1"/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'[ACEs affect Child Health Tables, Revised KF.xlsx]Figure 1 School'!$Q$26:$T$26</c:f>
                <c:numCache>
                  <c:formatCode>General</c:formatCode>
                  <c:ptCount val="4"/>
                  <c:pt idx="0">
                    <c:v>2.2130000000000001</c:v>
                  </c:pt>
                  <c:pt idx="1">
                    <c:v>4.391</c:v>
                  </c:pt>
                  <c:pt idx="2">
                    <c:v>4.8869999999999996</c:v>
                  </c:pt>
                  <c:pt idx="3">
                    <c:v>8.293000000000001</c:v>
                  </c:pt>
                </c:numCache>
              </c:numRef>
            </c:plus>
            <c:minus>
              <c:numRef>
                <c:f>'[ACEs affect Child Health Tables, Revised KF.xlsx]Figure 1 School'!$Q$23:$T$23</c:f>
                <c:numCache>
                  <c:formatCode>General</c:formatCode>
                  <c:ptCount val="4"/>
                  <c:pt idx="0">
                    <c:v>1.3129999999999999</c:v>
                  </c:pt>
                  <c:pt idx="1">
                    <c:v>2.64</c:v>
                  </c:pt>
                  <c:pt idx="2">
                    <c:v>2.9639999999999995</c:v>
                  </c:pt>
                  <c:pt idx="3">
                    <c:v>5.4229999999999983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'[ACEs affect Child Health Tables, Revised KF.xlsx]Figure 1 School'!$Q$12:$T$12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≥4</c:v>
                </c:pt>
              </c:strCache>
            </c:strRef>
          </c:cat>
          <c:val>
            <c:numRef>
              <c:f>'[ACEs affect Child Health Tables, Revised KF.xlsx]Figure 1 School'!$Q$14:$T$14</c:f>
              <c:numCache>
                <c:formatCode>General</c:formatCode>
                <c:ptCount val="4"/>
                <c:pt idx="0">
                  <c:v>3.125</c:v>
                </c:pt>
                <c:pt idx="1">
                  <c:v>6.1859999999999999</c:v>
                </c:pt>
                <c:pt idx="2">
                  <c:v>6.9729999999999999</c:v>
                </c:pt>
                <c:pt idx="3">
                  <c:v>13.272999999999998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75-014D-A364-1656D3C3B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430704"/>
        <c:axId val="1214432480"/>
      </c:barChart>
      <c:catAx>
        <c:axId val="121443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4432480"/>
        <c:crosses val="autoZero"/>
        <c:auto val="1"/>
        <c:lblAlgn val="ctr"/>
        <c:lblOffset val="100"/>
        <c:noMultiLvlLbl val="0"/>
      </c:catAx>
      <c:valAx>
        <c:axId val="1214432480"/>
        <c:scaling>
          <c:orientation val="minMax"/>
          <c:max val="6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443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84489509616204"/>
          <c:y val="2.752051872136459E-2"/>
          <c:w val="0.85736677115987503"/>
          <c:h val="0.80591132832520695"/>
        </c:manualLayout>
      </c:layout>
      <c:lineChart>
        <c:grouping val="standard"/>
        <c:varyColors val="0"/>
        <c:ser>
          <c:idx val="1"/>
          <c:order val="0"/>
          <c:tx>
            <c:strRef>
              <c:f>'Figure 1a'!$M$17</c:f>
              <c:strCache>
                <c:ptCount val="1"/>
                <c:pt idx="0">
                  <c:v>Yes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c:spPr>
          <c:marker>
            <c:symbol val="square"/>
            <c:size val="1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6307023928731102E-2"/>
                  <c:y val="3.70398599446093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A95817EF-943D-EC44-BAB3-F6B657B23CF9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5A-9A49-B608-C4959A54DB37}"/>
                </c:ext>
              </c:extLst>
            </c:dLbl>
            <c:dLbl>
              <c:idx val="4"/>
              <c:layout>
                <c:manualLayout>
                  <c:x val="-4.3416146435575741E-3"/>
                  <c:y val="1.15963090818503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3D7F0A02-A3DF-CC45-BEBA-D96ECCF8D9F4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5A-9A49-B608-C4959A54DB3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'Figure 1a'!$N$27:$R$27</c:f>
                <c:numCache>
                  <c:formatCode>General</c:formatCode>
                  <c:ptCount val="5"/>
                  <c:pt idx="0">
                    <c:v>0.5</c:v>
                  </c:pt>
                  <c:pt idx="1">
                    <c:v>0.7</c:v>
                  </c:pt>
                  <c:pt idx="2">
                    <c:v>0.8</c:v>
                  </c:pt>
                  <c:pt idx="3">
                    <c:v>0.8</c:v>
                  </c:pt>
                  <c:pt idx="4">
                    <c:v>1</c:v>
                  </c:pt>
                </c:numCache>
              </c:numRef>
            </c:plus>
            <c:minus>
              <c:numRef>
                <c:f>'Figure 1a'!$N$27:$R$27</c:f>
                <c:numCache>
                  <c:formatCode>General</c:formatCode>
                  <c:ptCount val="5"/>
                  <c:pt idx="0">
                    <c:v>0.5</c:v>
                  </c:pt>
                  <c:pt idx="1">
                    <c:v>0.7</c:v>
                  </c:pt>
                  <c:pt idx="2">
                    <c:v>0.8</c:v>
                  </c:pt>
                  <c:pt idx="3">
                    <c:v>0.8</c:v>
                  </c:pt>
                  <c:pt idx="4">
                    <c:v>1</c:v>
                  </c:pt>
                </c:numCache>
              </c:numRef>
            </c:minus>
          </c:errBars>
          <c:val>
            <c:numRef>
              <c:f>'Figure 1a'!$N$17:$R$17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7.0000000000000009</c:v>
                </c:pt>
                <c:pt idx="3">
                  <c:v>7.0000000000000009</c:v>
                </c:pt>
                <c:pt idx="4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5A-9A49-B608-C4959A54DB37}"/>
            </c:ext>
          </c:extLst>
        </c:ser>
        <c:ser>
          <c:idx val="2"/>
          <c:order val="1"/>
          <c:tx>
            <c:strRef>
              <c:f>'Figure 1a'!$M$18</c:f>
              <c:strCache>
                <c:ptCount val="1"/>
                <c:pt idx="0">
                  <c:v>No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square"/>
            <c:size val="1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3-445A-9A49-B608-C4959A54DB37}"/>
              </c:ext>
            </c:extLst>
          </c:dPt>
          <c:dLbls>
            <c:dLbl>
              <c:idx val="0"/>
              <c:layout>
                <c:manualLayout>
                  <c:x val="-5.3542478613819E-2"/>
                  <c:y val="2.46932399630729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60C52A0D-8273-B240-8E7D-373695DCED70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5A-9A49-B608-C4959A54DB37}"/>
                </c:ext>
              </c:extLst>
            </c:dLbl>
            <c:dLbl>
              <c:idx val="4"/>
              <c:layout>
                <c:manualLayout>
                  <c:x val="-7.23545468508794E-3"/>
                  <c:y val="5.18558039224530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7AB4F785-9925-7348-9BB8-F69B4219671F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45A-9A49-B608-C4959A54DB3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'Figure 1a'!$N$28:$R$28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1.3</c:v>
                  </c:pt>
                  <c:pt idx="2">
                    <c:v>1.3</c:v>
                  </c:pt>
                  <c:pt idx="3">
                    <c:v>1.3</c:v>
                  </c:pt>
                  <c:pt idx="4">
                    <c:v>1.6</c:v>
                  </c:pt>
                </c:numCache>
              </c:numRef>
            </c:plus>
            <c:minus>
              <c:numRef>
                <c:f>'Figure 1a'!$N$28:$R$28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1.3</c:v>
                  </c:pt>
                  <c:pt idx="2">
                    <c:v>1.3</c:v>
                  </c:pt>
                  <c:pt idx="3">
                    <c:v>1.3</c:v>
                  </c:pt>
                  <c:pt idx="4">
                    <c:v>1.6</c:v>
                  </c:pt>
                </c:numCache>
              </c:numRef>
            </c:minus>
          </c:errBars>
          <c:val>
            <c:numRef>
              <c:f>'Figure 1a'!$N$18:$R$18</c:f>
              <c:numCache>
                <c:formatCode>General</c:formatCode>
                <c:ptCount val="5"/>
                <c:pt idx="0">
                  <c:v>11</c:v>
                </c:pt>
                <c:pt idx="1">
                  <c:v>14</c:v>
                </c:pt>
                <c:pt idx="2">
                  <c:v>16</c:v>
                </c:pt>
                <c:pt idx="3">
                  <c:v>16</c:v>
                </c:pt>
                <c:pt idx="4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45A-9A49-B608-C4959A54DB37}"/>
            </c:ext>
          </c:extLst>
        </c:ser>
        <c:ser>
          <c:idx val="6"/>
          <c:order val="2"/>
          <c:tx>
            <c:strRef>
              <c:f>'Figure 1a'!$M$23</c:f>
              <c:strCache>
                <c:ptCount val="1"/>
                <c:pt idx="0">
                  <c:v>Yes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diamond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5.4989455606668403E-2"/>
                  <c:y val="-1.72854624091113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677F403A-7D23-F045-9CA3-10CBB24604E2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 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45A-9A49-B608-C4959A54DB37}"/>
                </c:ext>
              </c:extLst>
            </c:dLbl>
            <c:dLbl>
              <c:idx val="4"/>
              <c:layout>
                <c:manualLayout>
                  <c:x val="-1.30238184331583E-2"/>
                  <c:y val="-4.272887467706833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49614065-FA9B-0F45-8D3C-6F145931EBB4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45A-9A49-B608-C4959A54DB3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'Figure 1a'!$N$33:$R$33</c:f>
                <c:numCache>
                  <c:formatCode>General</c:formatCode>
                  <c:ptCount val="5"/>
                  <c:pt idx="0">
                    <c:v>2.5</c:v>
                  </c:pt>
                  <c:pt idx="1">
                    <c:v>3.2</c:v>
                  </c:pt>
                  <c:pt idx="2">
                    <c:v>3.5</c:v>
                  </c:pt>
                  <c:pt idx="3">
                    <c:v>3.5</c:v>
                  </c:pt>
                  <c:pt idx="4">
                    <c:v>3.9</c:v>
                  </c:pt>
                </c:numCache>
              </c:numRef>
            </c:plus>
            <c:minus>
              <c:numRef>
                <c:f>'Figure 1a'!$N$33:$R$33</c:f>
                <c:numCache>
                  <c:formatCode>General</c:formatCode>
                  <c:ptCount val="5"/>
                  <c:pt idx="0">
                    <c:v>2.5</c:v>
                  </c:pt>
                  <c:pt idx="1">
                    <c:v>3.2</c:v>
                  </c:pt>
                  <c:pt idx="2">
                    <c:v>3.5</c:v>
                  </c:pt>
                  <c:pt idx="3">
                    <c:v>3.5</c:v>
                  </c:pt>
                  <c:pt idx="4">
                    <c:v>3.9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val>
            <c:numRef>
              <c:f>'Figure 1a'!$N$23:$R$23</c:f>
              <c:numCache>
                <c:formatCode>General</c:formatCode>
                <c:ptCount val="5"/>
                <c:pt idx="0">
                  <c:v>14</c:v>
                </c:pt>
                <c:pt idx="1">
                  <c:v>18</c:v>
                </c:pt>
                <c:pt idx="2">
                  <c:v>21</c:v>
                </c:pt>
                <c:pt idx="3">
                  <c:v>21</c:v>
                </c:pt>
                <c:pt idx="4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45A-9A49-B608-C4959A54DB37}"/>
            </c:ext>
          </c:extLst>
        </c:ser>
        <c:ser>
          <c:idx val="7"/>
          <c:order val="3"/>
          <c:tx>
            <c:strRef>
              <c:f>'Figure 1a'!$M$24</c:f>
              <c:strCache>
                <c:ptCount val="1"/>
                <c:pt idx="0">
                  <c:v>No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diamond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5.2095273732633202E-2"/>
                  <c:y val="-2.46934343980333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700DCA26-3356-3547-9E25-77DF3271BF44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45A-9A49-B608-C4959A54DB37}"/>
                </c:ext>
              </c:extLst>
            </c:dLbl>
            <c:dLbl>
              <c:idx val="4"/>
              <c:layout>
                <c:manualLayout>
                  <c:x val="-1.1576727496140714E-2"/>
                  <c:y val="-4.19785079372239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9C4ECD20-9AB7-2B45-B251-15E87954E840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5.8831425072365939E-2"/>
                      <c:h val="7.605033414477989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445A-9A49-B608-C4959A54DB37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'Figure 1a'!$N$34:$R$34</c:f>
                <c:numCache>
                  <c:formatCode>General</c:formatCode>
                  <c:ptCount val="5"/>
                  <c:pt idx="0">
                    <c:v>0.5</c:v>
                  </c:pt>
                  <c:pt idx="1">
                    <c:v>2.9</c:v>
                  </c:pt>
                  <c:pt idx="2">
                    <c:v>2.9</c:v>
                  </c:pt>
                  <c:pt idx="3">
                    <c:v>2.9</c:v>
                  </c:pt>
                  <c:pt idx="4">
                    <c:v>3.1</c:v>
                  </c:pt>
                </c:numCache>
              </c:numRef>
            </c:plus>
            <c:minus>
              <c:numRef>
                <c:f>'Figure 1a'!$N$34:$R$34</c:f>
                <c:numCache>
                  <c:formatCode>General</c:formatCode>
                  <c:ptCount val="5"/>
                  <c:pt idx="0">
                    <c:v>0.5</c:v>
                  </c:pt>
                  <c:pt idx="1">
                    <c:v>2.9</c:v>
                  </c:pt>
                  <c:pt idx="2">
                    <c:v>2.9</c:v>
                  </c:pt>
                  <c:pt idx="3">
                    <c:v>2.9</c:v>
                  </c:pt>
                  <c:pt idx="4">
                    <c:v>3.1</c:v>
                  </c:pt>
                </c:numCache>
              </c:numRef>
            </c:minus>
            <c:spPr>
              <a:ln>
                <a:solidFill>
                  <a:srgbClr val="FF0000"/>
                </a:solidFill>
              </a:ln>
            </c:spPr>
          </c:errBars>
          <c:val>
            <c:numRef>
              <c:f>'Figure 1a'!$N$24:$R$24</c:f>
              <c:numCache>
                <c:formatCode>General</c:formatCode>
                <c:ptCount val="5"/>
                <c:pt idx="0">
                  <c:v>29</c:v>
                </c:pt>
                <c:pt idx="1">
                  <c:v>36</c:v>
                </c:pt>
                <c:pt idx="2">
                  <c:v>40</c:v>
                </c:pt>
                <c:pt idx="3">
                  <c:v>40</c:v>
                </c:pt>
                <c:pt idx="4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45A-9A49-B608-C4959A54D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8886376"/>
        <c:axId val="2118865000"/>
      </c:lineChart>
      <c:catAx>
        <c:axId val="2118886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&lt;-Affluence          Deprivation Quintile             Poverty-&gt;</a:t>
                </a:r>
              </a:p>
            </c:rich>
          </c:tx>
          <c:layout>
            <c:manualLayout>
              <c:xMode val="edge"/>
              <c:yMode val="edge"/>
              <c:x val="0.18967043700323188"/>
              <c:y val="0.93505677889711825"/>
            </c:manualLayout>
          </c:layout>
          <c:overlay val="0"/>
        </c:title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crossAx val="2118865000"/>
        <c:crosses val="autoZero"/>
        <c:auto val="1"/>
        <c:lblAlgn val="ctr"/>
        <c:lblOffset val="100"/>
        <c:noMultiLvlLbl val="0"/>
      </c:catAx>
      <c:valAx>
        <c:axId val="2118865000"/>
        <c:scaling>
          <c:orientation val="minMax"/>
          <c:max val="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Adjusted % (+/- SE)</a:t>
                </a:r>
              </a:p>
            </c:rich>
          </c:tx>
          <c:layout>
            <c:manualLayout>
              <c:xMode val="edge"/>
              <c:yMode val="edge"/>
              <c:x val="1.0031302741906899E-2"/>
              <c:y val="0.184048828062719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crossAx val="2118886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Comic Sans MS" panose="030F0902030302020204" pitchFamily="66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CCE22-800D-ED43-A8A4-89F7F842AADE}" type="datetimeFigureOut">
              <a:rPr lang="en-US" smtClean="0"/>
              <a:t>6/4/21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1CCD1-9029-4541-B091-CB4E785BD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936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9BFA-C002-1847-8585-E543A25F7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59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DC8B-41D4-FB4C-9F2B-DAE9EDC86B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5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10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02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9BFA-C002-1847-8585-E543A25F7E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32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B6026-C301-D34D-A951-DD7236C4D6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16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E06EC5-6688-4AE2-A26B-C75C38C73E3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5743">
              <a:spcBef>
                <a:spcPct val="0"/>
              </a:spcBef>
            </a:pPr>
            <a:endParaRPr lang="en-US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1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effectLst/>
                <a:latin typeface="+mn-lt"/>
                <a:ea typeface="+mn-ea"/>
              </a:rPr>
              <a:t>Schools Icon and Police Icon and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C95DE-2F4B-4DE4-87F2-890635AF13C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286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711A5-85FE-9D4F-A7EB-CE8FBAF627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3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7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1CCD1-9029-4541-B091-CB4E785BDC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75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F1D70-5C7E-1242-81D0-AAF723CA48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61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A377-88F1-46D6-A637-DC5C87DB4BE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948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6026-C301-D34D-A951-DD7236C4D6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86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DFC79-30DA-484F-85C8-36E397180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25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6026-C301-D34D-A951-DD7236C4D6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DC8B-41D4-FB4C-9F2B-DAE9EDC86B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38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2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14CBA-B499-DC4D-ABE7-4BB1276BD81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2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B6026-C301-D34D-A951-DD7236C4D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0EB3-C8E9-FC4D-A2B3-253F2098C5F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63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B6026-C301-D34D-A951-DD7236C4D6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9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0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8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8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05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4"/>
            <a:ext cx="9143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315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75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5831937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2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9999" y="5440855"/>
            <a:ext cx="8408379" cy="288000"/>
          </a:xfrm>
        </p:spPr>
        <p:txBody>
          <a:bodyPr lIns="0" rIns="90000">
            <a:noAutofit/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19EE-E5DE-4728-BDA0-C560E0EA4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64" y="476014"/>
            <a:ext cx="2381815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4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0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9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8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3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5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1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BA0CF-54AD-1B45-AB40-64CB2AA16849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A0F48-671C-4341-9EB1-3E4B7876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3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Flag_of_the_United_States.svg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microsoft.com/office/2007/relationships/hdphoto" Target="../media/hdphoto12.wdp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microsoft.com/office/2007/relationships/hdphoto" Target="../media/hdphoto11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microsoft.com/office/2007/relationships/hdphoto" Target="../media/hdphoto1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microsoft.com/office/2007/relationships/hdphoto" Target="../media/hdphoto14.wdp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png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7" Type="http://schemas.microsoft.com/office/2007/relationships/hdphoto" Target="../media/hdphoto20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19.wdp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.a.bellis@bangor.ac.uk" TargetMode="External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3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37995" y="104755"/>
            <a:ext cx="6183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A</a:t>
            </a:r>
            <a:r>
              <a:rPr lang="en-US" sz="48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dverse </a:t>
            </a:r>
            <a:r>
              <a:rPr lang="en-US" sz="66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48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hildhood </a:t>
            </a:r>
            <a:r>
              <a:rPr lang="en-US" sz="66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r>
              <a:rPr lang="en-US" sz="48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xperiences &amp;</a:t>
            </a:r>
            <a:endParaRPr lang="en-US" sz="3600" dirty="0">
              <a:solidFill>
                <a:srgbClr val="FFFF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Picture 6" descr="Screen Shot 2016-10-27 at 11.59.4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961" y="141963"/>
            <a:ext cx="3232166" cy="1917692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6873" y="3828850"/>
            <a:ext cx="9037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Professor Mark A. Bellis</a:t>
            </a:r>
          </a:p>
          <a:p>
            <a:r>
              <a:rPr lang="en-US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Director of Policy and International Health</a:t>
            </a:r>
          </a:p>
          <a:p>
            <a:r>
              <a:rPr lang="en-US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World Health Organization Collaborating Centre on Investment for Health and Well-being</a:t>
            </a:r>
          </a:p>
          <a:p>
            <a:r>
              <a:rPr lang="en-US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Public Health Wales</a:t>
            </a:r>
          </a:p>
          <a:p>
            <a:r>
              <a:rPr lang="en-US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Email</a:t>
            </a:r>
            <a:r>
              <a:rPr lang="en-US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: m.a.bellis@bangor.ac.uk; </a:t>
            </a:r>
            <a:r>
              <a:rPr lang="en-US" sz="2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Twitter @markabellis </a:t>
            </a:r>
            <a:endParaRPr lang="en-US" sz="700" dirty="0">
              <a:solidFill>
                <a:srgbClr val="FFFF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314" y="5798619"/>
            <a:ext cx="2991918" cy="920078"/>
          </a:xfrm>
          <a:prstGeom prst="rect">
            <a:avLst/>
          </a:prstGeom>
          <a:ln w="38100">
            <a:solidFill>
              <a:srgbClr val="274469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06408" y="5765041"/>
            <a:ext cx="2863563" cy="961808"/>
            <a:chOff x="5757816" y="6263934"/>
            <a:chExt cx="2400347" cy="779804"/>
          </a:xfrm>
        </p:grpSpPr>
        <p:sp>
          <p:nvSpPr>
            <p:cNvPr id="13" name="Rectangle 12"/>
            <p:cNvSpPr/>
            <p:nvPr/>
          </p:nvSpPr>
          <p:spPr>
            <a:xfrm>
              <a:off x="5757816" y="6263934"/>
              <a:ext cx="2400347" cy="7798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7436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14" name="Picture 13" descr="images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9855" y="6382609"/>
              <a:ext cx="2036267" cy="57562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A111EBF-FCF5-7145-9C75-22DDBB65864E}"/>
              </a:ext>
            </a:extLst>
          </p:cNvPr>
          <p:cNvSpPr/>
          <p:nvPr/>
        </p:nvSpPr>
        <p:spPr>
          <a:xfrm>
            <a:off x="-19535" y="222841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The Importance of Building Resilience</a:t>
            </a:r>
            <a:endParaRPr lang="en-US" sz="2400" b="1" dirty="0">
              <a:solidFill>
                <a:srgbClr val="FFFF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CFCD2F-5B95-C645-945B-95AFF441A45A}"/>
              </a:ext>
            </a:extLst>
          </p:cNvPr>
          <p:cNvGrpSpPr/>
          <p:nvPr/>
        </p:nvGrpSpPr>
        <p:grpSpPr>
          <a:xfrm>
            <a:off x="6436895" y="5791779"/>
            <a:ext cx="2620232" cy="926918"/>
            <a:chOff x="6436895" y="5791779"/>
            <a:chExt cx="2620232" cy="9269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CB7FA1-C3E5-AE40-944B-508F98181A9A}"/>
                </a:ext>
              </a:extLst>
            </p:cNvPr>
            <p:cNvSpPr/>
            <p:nvPr/>
          </p:nvSpPr>
          <p:spPr>
            <a:xfrm>
              <a:off x="6436895" y="5798619"/>
              <a:ext cx="2620232" cy="920078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6D607D-1F36-974A-B658-CE5D0254B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964" t="-4811" r="43777" b="-1"/>
            <a:stretch/>
          </p:blipFill>
          <p:spPr>
            <a:xfrm>
              <a:off x="6459269" y="5791779"/>
              <a:ext cx="957304" cy="8861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13F915-3A0C-D740-B9AF-674E76417F34}"/>
                </a:ext>
              </a:extLst>
            </p:cNvPr>
            <p:cNvSpPr txBox="1"/>
            <p:nvPr/>
          </p:nvSpPr>
          <p:spPr>
            <a:xfrm>
              <a:off x="7197178" y="5943234"/>
              <a:ext cx="1840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rgbClr val="2F4E8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World Health Organization Collaborating Centre on Investment for Health and Well-being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003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9573B4-0AB4-5A46-82BC-9639B0DB94A3}"/>
              </a:ext>
            </a:extLst>
          </p:cNvPr>
          <p:cNvSpPr txBox="1"/>
          <p:nvPr/>
        </p:nvSpPr>
        <p:spPr>
          <a:xfrm>
            <a:off x="252834" y="262883"/>
            <a:ext cx="4821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Tackling Adverse Childhood Experiences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FD0A6-62F5-2A41-B6E4-D862A4521A3F}"/>
              </a:ext>
            </a:extLst>
          </p:cNvPr>
          <p:cNvSpPr txBox="1"/>
          <p:nvPr/>
        </p:nvSpPr>
        <p:spPr>
          <a:xfrm>
            <a:off x="256202" y="3439840"/>
            <a:ext cx="7166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omic Sans MS" panose="030F0902030302020204" pitchFamily="66" charset="0"/>
              </a:rPr>
              <a:t>ACEs</a:t>
            </a:r>
            <a:r>
              <a:rPr lang="en-US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Can be prevented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Consequences↓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Resilience↑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Trauma informed approaches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062C52-76C6-FE4A-8D90-0B29E76426BD}"/>
              </a:ext>
            </a:extLst>
          </p:cNvPr>
          <p:cNvSpPr/>
          <p:nvPr/>
        </p:nvSpPr>
        <p:spPr>
          <a:xfrm>
            <a:off x="4390509" y="1016856"/>
            <a:ext cx="4384431" cy="3997569"/>
          </a:xfrm>
          <a:prstGeom prst="ellipse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5D184-6521-614E-A9A9-CF062957A561}"/>
              </a:ext>
            </a:extLst>
          </p:cNvPr>
          <p:cNvSpPr txBox="1"/>
          <p:nvPr/>
        </p:nvSpPr>
        <p:spPr>
          <a:xfrm rot="14657396">
            <a:off x="4504399" y="630123"/>
            <a:ext cx="4195487" cy="425555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6340296"/>
              </a:avLst>
            </a:prstTxWarp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Socio-economic and other Marco drivers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A3B038-39D0-A942-AFEC-CE1768EE506F}"/>
              </a:ext>
            </a:extLst>
          </p:cNvPr>
          <p:cNvGrpSpPr/>
          <p:nvPr/>
        </p:nvGrpSpPr>
        <p:grpSpPr>
          <a:xfrm>
            <a:off x="5293568" y="1454586"/>
            <a:ext cx="2502011" cy="2503788"/>
            <a:chOff x="4828305" y="1530283"/>
            <a:chExt cx="2779065" cy="275345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864A6BF-5ED9-524B-AC3B-4EADF5B69295}"/>
                </a:ext>
              </a:extLst>
            </p:cNvPr>
            <p:cNvSpPr/>
            <p:nvPr/>
          </p:nvSpPr>
          <p:spPr>
            <a:xfrm>
              <a:off x="4828305" y="1530283"/>
              <a:ext cx="2779065" cy="275345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05D2B2-51A5-8C4E-94F7-95E4896B0E34}"/>
                </a:ext>
              </a:extLst>
            </p:cNvPr>
            <p:cNvSpPr txBox="1"/>
            <p:nvPr/>
          </p:nvSpPr>
          <p:spPr>
            <a:xfrm>
              <a:off x="5529136" y="1688673"/>
              <a:ext cx="1462153" cy="406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Prevention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22F29A-6D75-8244-A3A7-9E765A8F5740}"/>
              </a:ext>
            </a:extLst>
          </p:cNvPr>
          <p:cNvGrpSpPr/>
          <p:nvPr/>
        </p:nvGrpSpPr>
        <p:grpSpPr>
          <a:xfrm>
            <a:off x="4790486" y="1966709"/>
            <a:ext cx="2319462" cy="2302407"/>
            <a:chOff x="4177063" y="2542528"/>
            <a:chExt cx="2789443" cy="257734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0CEAD31-89EF-3246-BC85-668A25A2B665}"/>
                </a:ext>
              </a:extLst>
            </p:cNvPr>
            <p:cNvSpPr/>
            <p:nvPr/>
          </p:nvSpPr>
          <p:spPr>
            <a:xfrm>
              <a:off x="4177063" y="2542528"/>
              <a:ext cx="2789443" cy="2577344"/>
            </a:xfrm>
            <a:prstGeom prst="ellipse">
              <a:avLst/>
            </a:prstGeom>
            <a:solidFill>
              <a:schemeClr val="accent1"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26A278-A6F2-A541-BD68-E1C8AA3E2D1C}"/>
                </a:ext>
              </a:extLst>
            </p:cNvPr>
            <p:cNvSpPr txBox="1"/>
            <p:nvPr/>
          </p:nvSpPr>
          <p:spPr>
            <a:xfrm>
              <a:off x="4312848" y="3595174"/>
              <a:ext cx="1504079" cy="472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Resilience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0B9CAB-91EF-404B-9DAF-1284F1E84F3F}"/>
              </a:ext>
            </a:extLst>
          </p:cNvPr>
          <p:cNvGrpSpPr/>
          <p:nvPr/>
        </p:nvGrpSpPr>
        <p:grpSpPr>
          <a:xfrm>
            <a:off x="6110888" y="2111974"/>
            <a:ext cx="2310833" cy="2212644"/>
            <a:chOff x="5484460" y="2542528"/>
            <a:chExt cx="2779065" cy="259975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6BC182D-DC5D-3F43-B6DB-56496137CBAF}"/>
                </a:ext>
              </a:extLst>
            </p:cNvPr>
            <p:cNvSpPr/>
            <p:nvPr/>
          </p:nvSpPr>
          <p:spPr>
            <a:xfrm>
              <a:off x="5484460" y="2542528"/>
              <a:ext cx="2779065" cy="2599756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87CF83-9976-C940-84BD-661582A5F8C3}"/>
                </a:ext>
              </a:extLst>
            </p:cNvPr>
            <p:cNvSpPr txBox="1"/>
            <p:nvPr/>
          </p:nvSpPr>
          <p:spPr>
            <a:xfrm>
              <a:off x="6313055" y="3365337"/>
              <a:ext cx="1817434" cy="1180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Trauma informed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Services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C5FB6E9-BB00-1D47-BBC3-D73BDE9B1A3A}"/>
              </a:ext>
            </a:extLst>
          </p:cNvPr>
          <p:cNvSpPr/>
          <p:nvPr/>
        </p:nvSpPr>
        <p:spPr>
          <a:xfrm>
            <a:off x="5179391" y="1286969"/>
            <a:ext cx="2845502" cy="16230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Tackling Violence &amp; ACEs </a:t>
            </a:r>
          </a:p>
        </p:txBody>
      </p:sp>
    </p:spTree>
    <p:extLst>
      <p:ext uri="{BB962C8B-B14F-4D97-AF65-F5344CB8AC3E}">
        <p14:creationId xmlns:p14="http://schemas.microsoft.com/office/powerpoint/2010/main" val="38034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4930" y="-17810"/>
            <a:ext cx="9193860" cy="724029"/>
          </a:xfrm>
          <a:prstGeom prst="rect">
            <a:avLst/>
          </a:prstGeom>
          <a:solidFill>
            <a:srgbClr val="800000"/>
          </a:solidFill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558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C5B79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Comic Sans MS"/>
                <a:cs typeface="Comic Sans MS"/>
              </a:rPr>
              <a:t>Supporting Parents – Preventing ACEs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6331616" y="2695712"/>
            <a:ext cx="5039832" cy="54458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1" indent="-265113">
              <a:spcAft>
                <a:spcPts val="0"/>
              </a:spcAft>
              <a:buFont typeface="Courier New" pitchFamily="49" charset="0"/>
              <a:buChar char="o"/>
            </a:pPr>
            <a:endParaRPr lang="en-US" sz="2000" dirty="0">
              <a:latin typeface="Comic Sans MS"/>
              <a:cs typeface="Comic Sans M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50E856-995C-9C40-B18C-D15A19C054BF}"/>
              </a:ext>
            </a:extLst>
          </p:cNvPr>
          <p:cNvGrpSpPr/>
          <p:nvPr/>
        </p:nvGrpSpPr>
        <p:grpSpPr>
          <a:xfrm>
            <a:off x="5252673" y="1313801"/>
            <a:ext cx="3941187" cy="4267258"/>
            <a:chOff x="5252673" y="1313801"/>
            <a:chExt cx="3941187" cy="4267258"/>
          </a:xfrm>
        </p:grpSpPr>
        <p:sp>
          <p:nvSpPr>
            <p:cNvPr id="17" name="TextBox 16"/>
            <p:cNvSpPr txBox="1"/>
            <p:nvPr/>
          </p:nvSpPr>
          <p:spPr>
            <a:xfrm>
              <a:off x="6384567" y="5289313"/>
              <a:ext cx="1808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omic Sans MS"/>
                  <a:cs typeface="Comic Sans MS"/>
                </a:rPr>
                <a:t>Sethi et al,  2013</a:t>
              </a:r>
              <a:endParaRPr lang="en-US" sz="1200" i="1" dirty="0">
                <a:latin typeface="Comic Sans MS"/>
                <a:cs typeface="Comic Sans M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252673" y="1313801"/>
              <a:ext cx="3941187" cy="4267258"/>
              <a:chOff x="5236794" y="1080854"/>
              <a:chExt cx="3941187" cy="426725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248956" y="1279462"/>
                <a:ext cx="34547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charset="0"/>
                  <a:buChar char="ê"/>
                </a:pPr>
                <a:r>
                  <a:rPr lang="en-US" sz="2400" b="1" dirty="0">
                    <a:latin typeface="Comic Sans MS"/>
                    <a:cs typeface="Comic Sans MS"/>
                  </a:rPr>
                  <a:t> Child maltreatment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255184" y="1678724"/>
                <a:ext cx="21970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latin typeface="Comic Sans MS"/>
                    <a:ea typeface="Wingdings"/>
                    <a:cs typeface="Comic Sans MS"/>
                    <a:sym typeface="Wingdings"/>
                  </a:rPr>
                  <a:t> C</a:t>
                </a:r>
                <a:r>
                  <a:rPr lang="en-US" sz="2400" dirty="0">
                    <a:latin typeface="Comic Sans MS"/>
                    <a:cs typeface="Comic Sans MS"/>
                  </a:rPr>
                  <a:t>hild injury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291280" y="2901144"/>
                <a:ext cx="38867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latin typeface="Comic Sans MS"/>
                    <a:ea typeface="Wingdings"/>
                    <a:cs typeface="Comic Sans MS"/>
                    <a:sym typeface="Wingdings"/>
                  </a:rPr>
                  <a:t> High </a:t>
                </a:r>
                <a:r>
                  <a:rPr lang="en-GB" sz="2400" dirty="0">
                    <a:latin typeface="Comic Sans MS"/>
                    <a:cs typeface="Comic Sans MS"/>
                    <a:sym typeface="Wingdings"/>
                  </a:rPr>
                  <a:t>S</a:t>
                </a:r>
                <a:r>
                  <a:rPr lang="en-GB" sz="2400" dirty="0">
                    <a:latin typeface="Comic Sans MS"/>
                    <a:cs typeface="Comic Sans MS"/>
                  </a:rPr>
                  <a:t>chool completion </a:t>
                </a:r>
                <a:endParaRPr lang="en-US" sz="2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335569" y="4202898"/>
                <a:ext cx="35831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400" dirty="0">
                    <a:latin typeface="Comic Sans MS"/>
                    <a:ea typeface="Wingdings"/>
                    <a:cs typeface="Comic Sans MS"/>
                    <a:sym typeface="Wingdings"/>
                  </a:rPr>
                  <a:t> </a:t>
                </a:r>
                <a:r>
                  <a:rPr lang="en-GB" sz="2400" dirty="0">
                    <a:latin typeface="Comic Sans MS"/>
                    <a:cs typeface="Comic Sans MS"/>
                    <a:sym typeface="Wingdings"/>
                  </a:rPr>
                  <a:t>V</a:t>
                </a:r>
                <a:r>
                  <a:rPr lang="en-GB" sz="2400" dirty="0">
                    <a:latin typeface="Comic Sans MS"/>
                    <a:cs typeface="Comic Sans MS"/>
                  </a:rPr>
                  <a:t>iolent offences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333125" y="4594701"/>
                <a:ext cx="3821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2400" dirty="0">
                    <a:latin typeface="Comic Sans MS"/>
                    <a:ea typeface="Wingdings"/>
                    <a:cs typeface="Comic Sans MS"/>
                    <a:sym typeface="Wingdings"/>
                  </a:rPr>
                  <a:t> Employment in mid 20s</a:t>
                </a:r>
                <a:endParaRPr lang="en-US" sz="2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236794" y="1080854"/>
                <a:ext cx="3856521" cy="4267258"/>
              </a:xfrm>
              <a:prstGeom prst="roundRect">
                <a:avLst/>
              </a:prstGeom>
              <a:noFill/>
              <a:ln w="38100">
                <a:solidFill>
                  <a:srgbClr val="1E49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3" name="Down Arrow 22"/>
              <p:cNvSpPr/>
              <p:nvPr/>
            </p:nvSpPr>
            <p:spPr>
              <a:xfrm>
                <a:off x="6799506" y="2314469"/>
                <a:ext cx="884255" cy="637089"/>
              </a:xfrm>
              <a:prstGeom prst="downArrow">
                <a:avLst/>
              </a:prstGeom>
              <a:solidFill>
                <a:srgbClr val="80000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4" name="Down Arrow 23"/>
              <p:cNvSpPr/>
              <p:nvPr/>
            </p:nvSpPr>
            <p:spPr>
              <a:xfrm>
                <a:off x="6799506" y="3552964"/>
                <a:ext cx="884255" cy="637089"/>
              </a:xfrm>
              <a:prstGeom prst="downArrow">
                <a:avLst/>
              </a:prstGeom>
              <a:solidFill>
                <a:srgbClr val="80000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6021" y="1269896"/>
            <a:ext cx="5149426" cy="4190053"/>
            <a:chOff x="53387" y="2182085"/>
            <a:chExt cx="5149426" cy="4190053"/>
          </a:xfrm>
        </p:grpSpPr>
        <p:sp>
          <p:nvSpPr>
            <p:cNvPr id="6" name="Rectangle 5"/>
            <p:cNvSpPr/>
            <p:nvPr/>
          </p:nvSpPr>
          <p:spPr>
            <a:xfrm>
              <a:off x="2891413" y="2273760"/>
              <a:ext cx="231140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/>
                  <a:cs typeface="Comic Sans MS"/>
                </a:rPr>
                <a:t>Nurse Home </a:t>
              </a:r>
            </a:p>
            <a:p>
              <a:r>
                <a:rPr lang="en-US" sz="2800" b="1" dirty="0">
                  <a:latin typeface="Comic Sans MS"/>
                  <a:cs typeface="Comic Sans MS"/>
                </a:rPr>
                <a:t>Visiting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91413" y="3718118"/>
              <a:ext cx="223337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latin typeface="Comic Sans MS"/>
                  <a:cs typeface="Comic Sans MS"/>
                </a:rPr>
                <a:t>Parenting </a:t>
              </a:r>
            </a:p>
            <a:p>
              <a:pPr>
                <a:defRPr/>
              </a:pPr>
              <a:r>
                <a:rPr lang="en-US" sz="2800" b="1" dirty="0">
                  <a:latin typeface="Comic Sans MS"/>
                  <a:cs typeface="Comic Sans MS"/>
                </a:rPr>
                <a:t>Programmes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1413" y="5189277"/>
              <a:ext cx="210826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defRPr/>
              </a:pPr>
              <a:r>
                <a:rPr lang="en-GB" sz="2800" b="1" dirty="0">
                  <a:latin typeface="Comic Sans MS"/>
                  <a:cs typeface="Comic Sans MS"/>
                </a:rPr>
                <a:t>Preschool </a:t>
              </a:r>
            </a:p>
            <a:p>
              <a:pPr marL="0" lvl="1">
                <a:defRPr/>
              </a:pPr>
              <a:r>
                <a:rPr lang="en-GB" sz="2800" b="1" dirty="0">
                  <a:latin typeface="Comic Sans MS"/>
                  <a:cs typeface="Comic Sans MS"/>
                </a:rPr>
                <a:t>Enrichment </a:t>
              </a:r>
            </a:p>
          </p:txBody>
        </p:sp>
        <p:pic>
          <p:nvPicPr>
            <p:cNvPr id="13" name="Picture 12" descr="Screen Shot 2016-10-29 at 10.29.14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87" y="2182085"/>
              <a:ext cx="2800800" cy="419005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4BC850-FC0D-264E-B25C-819CA9476CEA}"/>
              </a:ext>
            </a:extLst>
          </p:cNvPr>
          <p:cNvSpPr txBox="1"/>
          <p:nvPr/>
        </p:nvSpPr>
        <p:spPr>
          <a:xfrm>
            <a:off x="66021" y="5891229"/>
            <a:ext cx="9109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Not just new programmes but ensuring existing services are informed and integrated </a:t>
            </a:r>
          </a:p>
        </p:txBody>
      </p:sp>
    </p:spTree>
    <p:extLst>
      <p:ext uri="{BB962C8B-B14F-4D97-AF65-F5344CB8AC3E}">
        <p14:creationId xmlns:p14="http://schemas.microsoft.com/office/powerpoint/2010/main" val="7666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128" y="1566333"/>
            <a:ext cx="9153128" cy="3513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9128" y="0"/>
            <a:ext cx="5167745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57" y="340075"/>
            <a:ext cx="5009974" cy="677136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omic Sans MS"/>
                <a:cs typeface="Comic Sans MS"/>
              </a:rPr>
              <a:t>Resilience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57" y="1654269"/>
            <a:ext cx="509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FFFF"/>
                </a:solidFill>
                <a:latin typeface="Comic Sans MS"/>
                <a:cs typeface="Comic Sans MS"/>
              </a:rPr>
              <a:t>transforming potentially toxic stress into tolerable stress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0133" y="6673334"/>
            <a:ext cx="381707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" i="1" dirty="0">
                <a:solidFill>
                  <a:srgbClr val="821516"/>
                </a:solidFill>
                <a:latin typeface="Comic Sans MS"/>
                <a:cs typeface="Comic Sans MS"/>
              </a:rPr>
              <a:t>Based on Strengthening the Foundations of Resilience, Harvard, 2015; Wales ACE Survey, 2015, n=2028, unpublished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465666" y="5363613"/>
            <a:ext cx="8120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85646" y="3281933"/>
            <a:ext cx="47926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  <a:latin typeface="Comic Sans MS"/>
                <a:cs typeface="Comic Sans MS"/>
              </a:rPr>
              <a:t>A </a:t>
            </a:r>
            <a:r>
              <a:rPr lang="en-US" sz="3600" b="1" i="1" dirty="0">
                <a:solidFill>
                  <a:srgbClr val="FFFFFF"/>
                </a:solidFill>
                <a:latin typeface="Comic Sans MS"/>
                <a:cs typeface="Comic Sans MS"/>
              </a:rPr>
              <a:t>safe space </a:t>
            </a:r>
            <a:r>
              <a:rPr lang="en-US" sz="3600" i="1" dirty="0">
                <a:solidFill>
                  <a:srgbClr val="FFFFFF"/>
                </a:solidFill>
                <a:latin typeface="Comic Sans MS"/>
                <a:cs typeface="Comic Sans MS"/>
              </a:rPr>
              <a:t>in which physiological and psychological </a:t>
            </a:r>
            <a:r>
              <a:rPr lang="en-US" sz="3600" b="1" i="1" dirty="0">
                <a:solidFill>
                  <a:srgbClr val="FFFFFF"/>
                </a:solidFill>
                <a:latin typeface="Comic Sans MS"/>
                <a:cs typeface="Comic Sans MS"/>
              </a:rPr>
              <a:t>systems can reset to a tolerable level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0BABCC-2505-2141-818B-2C7A52EC6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2605" y="401322"/>
            <a:ext cx="3747962" cy="2910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9A49D1-4E26-6042-9582-D8A42F2B8C03}"/>
              </a:ext>
            </a:extLst>
          </p:cNvPr>
          <p:cNvSpPr/>
          <p:nvPr/>
        </p:nvSpPr>
        <p:spPr>
          <a:xfrm>
            <a:off x="5432447" y="3323166"/>
            <a:ext cx="349438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821516"/>
                </a:solidFill>
                <a:latin typeface="Comic Sans MS"/>
                <a:cs typeface="Comic Sans MS"/>
              </a:rPr>
              <a:t>A</a:t>
            </a:r>
            <a:r>
              <a:rPr lang="en-US" sz="4400" i="1" dirty="0">
                <a:solidFill>
                  <a:srgbClr val="821516"/>
                </a:solidFill>
                <a:latin typeface="Comic Sans MS"/>
                <a:cs typeface="Comic Sans MS"/>
              </a:rPr>
              <a:t>lways</a:t>
            </a:r>
          </a:p>
          <a:p>
            <a:pPr algn="ctr"/>
            <a:r>
              <a:rPr lang="en-US" sz="4400" b="1" i="1" dirty="0">
                <a:solidFill>
                  <a:srgbClr val="821516"/>
                </a:solidFill>
                <a:latin typeface="Comic Sans MS"/>
                <a:cs typeface="Comic Sans MS"/>
              </a:rPr>
              <a:t>A</a:t>
            </a:r>
            <a:r>
              <a:rPr lang="en-US" sz="4400" i="1" dirty="0">
                <a:solidFill>
                  <a:srgbClr val="821516"/>
                </a:solidFill>
                <a:latin typeface="Comic Sans MS"/>
                <a:cs typeface="Comic Sans MS"/>
              </a:rPr>
              <a:t>vailable </a:t>
            </a:r>
            <a:r>
              <a:rPr lang="en-US" sz="4400" b="1" i="1" dirty="0">
                <a:solidFill>
                  <a:srgbClr val="821516"/>
                </a:solidFill>
                <a:latin typeface="Comic Sans MS"/>
                <a:cs typeface="Comic Sans MS"/>
              </a:rPr>
              <a:t>A</a:t>
            </a:r>
            <a:r>
              <a:rPr lang="en-US" sz="4400" i="1" dirty="0">
                <a:solidFill>
                  <a:srgbClr val="821516"/>
                </a:solidFill>
                <a:latin typeface="Comic Sans MS"/>
                <a:cs typeface="Comic Sans MS"/>
              </a:rPr>
              <a:t>dult</a:t>
            </a:r>
          </a:p>
          <a:p>
            <a:pPr algn="ctr"/>
            <a:r>
              <a:rPr lang="en-US" sz="4000" i="1" dirty="0">
                <a:solidFill>
                  <a:srgbClr val="821516"/>
                </a:solidFill>
                <a:latin typeface="Comic Sans MS"/>
                <a:cs typeface="Comic Sans MS"/>
              </a:rPr>
              <a:t>that you trust</a:t>
            </a:r>
            <a:endParaRPr lang="en-US" sz="4000" dirty="0">
              <a:solidFill>
                <a:srgbClr val="8215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7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0" y="-20316"/>
            <a:ext cx="9144000" cy="83311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Resilience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09144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821516"/>
                </a:solidFill>
                <a:latin typeface="Comic Sans MS" charset="0"/>
                <a:ea typeface="Comic Sans MS" charset="0"/>
                <a:cs typeface="Comic Sans MS" charset="0"/>
              </a:rPr>
              <a:t>The Resilience Research Centre Adult Resilience Measure (RRC-ARM), Wales, 2017The Resilience Research Centre Adult Resilience Measure (RRC-ARM), Wales, 2017</a:t>
            </a:r>
            <a:endParaRPr lang="en-US" sz="900" dirty="0">
              <a:solidFill>
                <a:srgbClr val="821516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878F2F-9F66-944A-A661-2801619F1AF9}"/>
              </a:ext>
            </a:extLst>
          </p:cNvPr>
          <p:cNvSpPr/>
          <p:nvPr/>
        </p:nvSpPr>
        <p:spPr>
          <a:xfrm>
            <a:off x="4051750" y="998836"/>
            <a:ext cx="1185033" cy="10947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Always Available Adult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BF15CB-B4BA-E34C-8F1F-5D02C641F98E}"/>
              </a:ext>
            </a:extLst>
          </p:cNvPr>
          <p:cNvSpPr/>
          <p:nvPr/>
        </p:nvSpPr>
        <p:spPr>
          <a:xfrm>
            <a:off x="5467227" y="1440242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Getting an education was important to me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540491-0AB6-1049-8023-6CDE6C0455D5}"/>
              </a:ext>
            </a:extLst>
          </p:cNvPr>
          <p:cNvSpPr/>
          <p:nvPr/>
        </p:nvSpPr>
        <p:spPr>
          <a:xfrm>
            <a:off x="2681093" y="1440242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had people I looked up to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5F775B-DF3B-6745-AA1A-94611D24C0AE}"/>
              </a:ext>
            </a:extLst>
          </p:cNvPr>
          <p:cNvSpPr/>
          <p:nvPr/>
        </p:nvSpPr>
        <p:spPr>
          <a:xfrm>
            <a:off x="1478976" y="2081019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enjoyed my community’s cultures and traditions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DA38B4-334C-5641-84E4-DF3A545B099D}"/>
              </a:ext>
            </a:extLst>
          </p:cNvPr>
          <p:cNvSpPr/>
          <p:nvPr/>
        </p:nvSpPr>
        <p:spPr>
          <a:xfrm>
            <a:off x="6652260" y="2083959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My parents, caregivers </a:t>
            </a:r>
            <a:r>
              <a:rPr lang="en-US" sz="9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knew</a:t>
            </a:r>
            <a:r>
              <a:rPr lang="en-US" sz="10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a lot about me</a:t>
            </a:r>
          </a:p>
          <a:p>
            <a:pPr algn="ctr"/>
            <a:endParaRPr lang="en-US" sz="700" b="1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49C38-A95D-6946-B930-CCFC06D329CF}"/>
              </a:ext>
            </a:extLst>
          </p:cNvPr>
          <p:cNvSpPr/>
          <p:nvPr/>
        </p:nvSpPr>
        <p:spPr>
          <a:xfrm>
            <a:off x="497737" y="3040442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had opportunities to develop skills to help me succeed in life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7E651E-5B4C-8B45-BAB1-F6A4A9F5F6FC}"/>
              </a:ext>
            </a:extLst>
          </p:cNvPr>
          <p:cNvSpPr/>
          <p:nvPr/>
        </p:nvSpPr>
        <p:spPr>
          <a:xfrm>
            <a:off x="7475220" y="3152095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tried to finish activities that I started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4AFD254-A814-824E-9025-CD3AB7601E9F}"/>
              </a:ext>
            </a:extLst>
          </p:cNvPr>
          <p:cNvSpPr/>
          <p:nvPr/>
        </p:nvSpPr>
        <p:spPr>
          <a:xfrm>
            <a:off x="4091243" y="5367738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felt I belonged in my school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8B1E23-2243-3B41-83B6-0F33B0104783}"/>
              </a:ext>
            </a:extLst>
          </p:cNvPr>
          <p:cNvSpPr/>
          <p:nvPr/>
        </p:nvSpPr>
        <p:spPr>
          <a:xfrm>
            <a:off x="5467226" y="4934228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knew where to go in my community to get help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818774-C15F-9A47-A2A6-6C1026A630F4}"/>
              </a:ext>
            </a:extLst>
          </p:cNvPr>
          <p:cNvSpPr/>
          <p:nvPr/>
        </p:nvSpPr>
        <p:spPr>
          <a:xfrm>
            <a:off x="2664009" y="4906288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My family would stand by me during difficult times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DAEB1A-3928-FB4C-8CA4-0F6764E864F2}"/>
              </a:ext>
            </a:extLst>
          </p:cNvPr>
          <p:cNvSpPr/>
          <p:nvPr/>
        </p:nvSpPr>
        <p:spPr>
          <a:xfrm>
            <a:off x="1496060" y="4135151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was treated fairly in my community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220BBC-A999-E24A-BEB0-9795F5855692}"/>
              </a:ext>
            </a:extLst>
          </p:cNvPr>
          <p:cNvSpPr/>
          <p:nvPr/>
        </p:nvSpPr>
        <p:spPr>
          <a:xfrm>
            <a:off x="6590747" y="4135151"/>
            <a:ext cx="1185033" cy="109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was able to solve problems without harming myself or others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A4E4A8-41A0-E144-A133-3FF348338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255" y="2430321"/>
            <a:ext cx="2483916" cy="2483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E2D83E-D844-7F45-AF8C-0F910551056B}"/>
              </a:ext>
            </a:extLst>
          </p:cNvPr>
          <p:cNvSpPr txBox="1"/>
          <p:nvPr/>
        </p:nvSpPr>
        <p:spPr>
          <a:xfrm>
            <a:off x="6722912" y="904712"/>
            <a:ext cx="229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Always Available Adult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7CCC5A-FE4F-9047-B129-46CEF059625F}"/>
              </a:ext>
            </a:extLst>
          </p:cNvPr>
          <p:cNvSpPr txBox="1"/>
          <p:nvPr/>
        </p:nvSpPr>
        <p:spPr>
          <a:xfrm>
            <a:off x="92228" y="998837"/>
            <a:ext cx="247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Culturally Connected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0479CC-9BEA-4E41-A5F5-913DD45F5DC9}"/>
              </a:ext>
            </a:extLst>
          </p:cNvPr>
          <p:cNvSpPr/>
          <p:nvPr/>
        </p:nvSpPr>
        <p:spPr>
          <a:xfrm>
            <a:off x="6613989" y="5076421"/>
            <a:ext cx="25532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Guide your destiny and overcome Hardship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CB8A56-5C22-EF44-965E-516DE8CD0DEC}"/>
              </a:ext>
            </a:extLst>
          </p:cNvPr>
          <p:cNvSpPr/>
          <p:nvPr/>
        </p:nvSpPr>
        <p:spPr>
          <a:xfrm>
            <a:off x="802" y="5367738"/>
            <a:ext cx="2498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omic Sans MS"/>
                <a:cs typeface="Comic Sans MS"/>
              </a:rPr>
              <a:t>Manage your behaviour and emotions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696DF-4D68-4448-BE92-AF28E78CF0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81426">
            <a:off x="3189544" y="2299490"/>
            <a:ext cx="2870200" cy="28702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4B27076-B139-6844-BD6E-6E5792FA582D}"/>
              </a:ext>
            </a:extLst>
          </p:cNvPr>
          <p:cNvGrpSpPr/>
          <p:nvPr/>
        </p:nvGrpSpPr>
        <p:grpSpPr>
          <a:xfrm>
            <a:off x="7797445" y="954992"/>
            <a:ext cx="1255686" cy="1171958"/>
            <a:chOff x="8067737" y="1546190"/>
            <a:chExt cx="1255686" cy="117195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DACB441-67D4-7440-A635-6ABA456B989B}"/>
                </a:ext>
              </a:extLst>
            </p:cNvPr>
            <p:cNvSpPr/>
            <p:nvPr/>
          </p:nvSpPr>
          <p:spPr>
            <a:xfrm>
              <a:off x="8067737" y="1546190"/>
              <a:ext cx="1255686" cy="1171958"/>
            </a:xfrm>
            <a:prstGeom prst="ellipse">
              <a:avLst/>
            </a:prstGeom>
            <a:noFill/>
            <a:ln w="76200">
              <a:solidFill>
                <a:srgbClr val="BE5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217AD1A-089A-F342-B3B9-BFA5B71D79F8}"/>
                </a:ext>
              </a:extLst>
            </p:cNvPr>
            <p:cNvCxnSpPr>
              <a:cxnSpLocks/>
              <a:stCxn id="32" idx="7"/>
            </p:cNvCxnSpPr>
            <p:nvPr/>
          </p:nvCxnSpPr>
          <p:spPr>
            <a:xfrm flipH="1">
              <a:off x="8296982" y="1717819"/>
              <a:ext cx="842550" cy="882830"/>
            </a:xfrm>
            <a:prstGeom prst="line">
              <a:avLst/>
            </a:prstGeom>
            <a:ln w="76200">
              <a:solidFill>
                <a:srgbClr val="BE5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DE1F1F-C53C-C84A-9249-3E41CBF628DA}"/>
              </a:ext>
            </a:extLst>
          </p:cNvPr>
          <p:cNvGrpSpPr/>
          <p:nvPr/>
        </p:nvGrpSpPr>
        <p:grpSpPr>
          <a:xfrm>
            <a:off x="333791" y="918897"/>
            <a:ext cx="1255686" cy="1171958"/>
            <a:chOff x="8067737" y="1546190"/>
            <a:chExt cx="1255686" cy="117195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591B299-EDCF-EA43-BCA5-C73075C267DC}"/>
                </a:ext>
              </a:extLst>
            </p:cNvPr>
            <p:cNvSpPr/>
            <p:nvPr/>
          </p:nvSpPr>
          <p:spPr>
            <a:xfrm>
              <a:off x="8067737" y="1546190"/>
              <a:ext cx="1255686" cy="1171958"/>
            </a:xfrm>
            <a:prstGeom prst="ellipse">
              <a:avLst/>
            </a:prstGeom>
            <a:noFill/>
            <a:ln w="76200">
              <a:solidFill>
                <a:srgbClr val="BE5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600C07B-0095-7247-8F86-070898D73A33}"/>
                </a:ext>
              </a:extLst>
            </p:cNvPr>
            <p:cNvCxnSpPr>
              <a:cxnSpLocks/>
              <a:stCxn id="40" idx="7"/>
            </p:cNvCxnSpPr>
            <p:nvPr/>
          </p:nvCxnSpPr>
          <p:spPr>
            <a:xfrm flipH="1">
              <a:off x="8296982" y="1717819"/>
              <a:ext cx="842550" cy="882830"/>
            </a:xfrm>
            <a:prstGeom prst="line">
              <a:avLst/>
            </a:prstGeom>
            <a:ln w="76200">
              <a:solidFill>
                <a:srgbClr val="BE5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61506E-1693-B84D-B6E0-75FA707B8D3A}"/>
              </a:ext>
            </a:extLst>
          </p:cNvPr>
          <p:cNvGrpSpPr/>
          <p:nvPr/>
        </p:nvGrpSpPr>
        <p:grpSpPr>
          <a:xfrm>
            <a:off x="172409" y="5333523"/>
            <a:ext cx="1255686" cy="1171958"/>
            <a:chOff x="8067737" y="1546190"/>
            <a:chExt cx="1255686" cy="117195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32CF675-9403-9147-ACC6-5631B14ACBCF}"/>
                </a:ext>
              </a:extLst>
            </p:cNvPr>
            <p:cNvSpPr/>
            <p:nvPr/>
          </p:nvSpPr>
          <p:spPr>
            <a:xfrm>
              <a:off x="8067737" y="1546190"/>
              <a:ext cx="1255686" cy="1171958"/>
            </a:xfrm>
            <a:prstGeom prst="ellipse">
              <a:avLst/>
            </a:prstGeom>
            <a:noFill/>
            <a:ln w="76200">
              <a:solidFill>
                <a:srgbClr val="BE5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58DDC25-33E2-F248-BFDC-690403F24593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 flipH="1">
              <a:off x="8296982" y="1717819"/>
              <a:ext cx="842550" cy="882830"/>
            </a:xfrm>
            <a:prstGeom prst="line">
              <a:avLst/>
            </a:prstGeom>
            <a:ln w="76200">
              <a:solidFill>
                <a:srgbClr val="BE5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A29C21-370C-1447-8E72-F2B2B4B03C93}"/>
              </a:ext>
            </a:extLst>
          </p:cNvPr>
          <p:cNvGrpSpPr/>
          <p:nvPr/>
        </p:nvGrpSpPr>
        <p:grpSpPr>
          <a:xfrm>
            <a:off x="7775780" y="5333523"/>
            <a:ext cx="1255686" cy="1171958"/>
            <a:chOff x="8067737" y="1546190"/>
            <a:chExt cx="1255686" cy="117195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A0C2F49-AC48-8B48-A152-B4C244A3DA69}"/>
                </a:ext>
              </a:extLst>
            </p:cNvPr>
            <p:cNvSpPr/>
            <p:nvPr/>
          </p:nvSpPr>
          <p:spPr>
            <a:xfrm>
              <a:off x="8067737" y="1546190"/>
              <a:ext cx="1255686" cy="1171958"/>
            </a:xfrm>
            <a:prstGeom prst="ellipse">
              <a:avLst/>
            </a:prstGeom>
            <a:noFill/>
            <a:ln w="76200">
              <a:solidFill>
                <a:srgbClr val="BE5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16FE261-F23E-4245-83D0-F5B691552E7F}"/>
                </a:ext>
              </a:extLst>
            </p:cNvPr>
            <p:cNvCxnSpPr>
              <a:cxnSpLocks/>
              <a:stCxn id="46" idx="7"/>
            </p:cNvCxnSpPr>
            <p:nvPr/>
          </p:nvCxnSpPr>
          <p:spPr>
            <a:xfrm flipH="1">
              <a:off x="8296982" y="1717819"/>
              <a:ext cx="842550" cy="882830"/>
            </a:xfrm>
            <a:prstGeom prst="line">
              <a:avLst/>
            </a:prstGeom>
            <a:ln w="76200">
              <a:solidFill>
                <a:srgbClr val="BE5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01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8B47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8B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8B47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/>
      <p:bldP spid="24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421EC8-8E3D-6C47-90FE-2E570D6ED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518"/>
            <a:ext cx="9144000" cy="6862438"/>
          </a:xfrm>
          <a:prstGeom prst="rect">
            <a:avLst/>
          </a:prstGeom>
          <a:effectLst/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/>
        </p:nvGraphicFramePr>
        <p:xfrm>
          <a:off x="0" y="1180324"/>
          <a:ext cx="9144000" cy="4572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FB0D70C-77C5-004C-A0A4-72179784D4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ACEs &amp; Resilience Assets in Eastern Europe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D7212-349D-EF47-ADCC-0F2486E3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59395"/>
            <a:ext cx="9144000" cy="1156062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Low Childhood Resilience = Most missing from </a:t>
            </a:r>
            <a:br>
              <a:rPr lang="en-US" sz="2400" dirty="0">
                <a:latin typeface="Comic Sans MS" panose="030F0902030302020204" pitchFamily="66" charset="0"/>
              </a:rPr>
            </a:br>
            <a:r>
              <a:rPr lang="en-US" sz="1800" dirty="0">
                <a:latin typeface="Comic Sans MS" panose="030F0902030302020204" pitchFamily="66" charset="0"/>
              </a:rPr>
              <a:t>Felt important or special; Felt loved; Someone to take care of and protect them. </a:t>
            </a:r>
            <a:br>
              <a:rPr lang="en-US" sz="1800" dirty="0">
                <a:latin typeface="Comic Sans MS" panose="030F0902030302020204" pitchFamily="66" charset="0"/>
              </a:rPr>
            </a:br>
            <a:r>
              <a:rPr lang="en-US" sz="1800" dirty="0">
                <a:latin typeface="Comic Sans MS" panose="030F0902030302020204" pitchFamily="66" charset="0"/>
              </a:rPr>
              <a:t>In Family, looked out for each other, felt close, source of strength and support</a:t>
            </a:r>
            <a:endParaRPr lang="en-US" sz="3600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05FAE-0A1C-524B-AD1C-B07B9011219A}"/>
              </a:ext>
            </a:extLst>
          </p:cNvPr>
          <p:cNvSpPr txBox="1"/>
          <p:nvPr/>
        </p:nvSpPr>
        <p:spPr>
          <a:xfrm>
            <a:off x="1784289" y="1434164"/>
            <a:ext cx="3358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Suicide Attempt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8BD19B-376C-404D-BBC4-584AA81C1803}"/>
              </a:ext>
            </a:extLst>
          </p:cNvPr>
          <p:cNvGrpSpPr/>
          <p:nvPr/>
        </p:nvGrpSpPr>
        <p:grpSpPr>
          <a:xfrm>
            <a:off x="713747" y="1360803"/>
            <a:ext cx="7903923" cy="4392502"/>
            <a:chOff x="713747" y="1213644"/>
            <a:chExt cx="7903923" cy="439250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C76102F-9C3D-314D-A103-B73C0E24AFF0}"/>
                </a:ext>
              </a:extLst>
            </p:cNvPr>
            <p:cNvGrpSpPr/>
            <p:nvPr/>
          </p:nvGrpSpPr>
          <p:grpSpPr>
            <a:xfrm>
              <a:off x="713747" y="1213644"/>
              <a:ext cx="7903923" cy="4392502"/>
              <a:chOff x="713747" y="1213644"/>
              <a:chExt cx="7903923" cy="43925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F42F259-98BB-A941-AEBB-39A75F950622}"/>
                  </a:ext>
                </a:extLst>
              </p:cNvPr>
              <p:cNvGrpSpPr/>
              <p:nvPr/>
            </p:nvGrpSpPr>
            <p:grpSpPr>
              <a:xfrm>
                <a:off x="713747" y="1213644"/>
                <a:ext cx="7903923" cy="4392502"/>
                <a:chOff x="688932" y="1631378"/>
                <a:chExt cx="7903923" cy="4392502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96FC8F2-E02F-FF41-ADF6-B93A124DF533}"/>
                    </a:ext>
                  </a:extLst>
                </p:cNvPr>
                <p:cNvSpPr/>
                <p:nvPr/>
              </p:nvSpPr>
              <p:spPr>
                <a:xfrm>
                  <a:off x="688932" y="1631378"/>
                  <a:ext cx="7903923" cy="4392502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aphicFrame>
              <p:nvGraphicFramePr>
                <p:cNvPr id="19" name="Chart 18">
                  <a:extLst>
                    <a:ext uri="{FF2B5EF4-FFF2-40B4-BE49-F238E27FC236}">
                      <a16:creationId xmlns:a16="http://schemas.microsoft.com/office/drawing/2014/main" id="{9FF1DEB7-39E6-1945-A037-E79F0B2FF4DD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1008627" y="1848642"/>
                <a:ext cx="7369624" cy="385023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946B17E-B12A-954A-9159-505CDF3805A2}"/>
                    </a:ext>
                  </a:extLst>
                </p:cNvPr>
                <p:cNvSpPr txBox="1"/>
                <p:nvPr/>
              </p:nvSpPr>
              <p:spPr>
                <a:xfrm>
                  <a:off x="1601431" y="1791315"/>
                  <a:ext cx="6300123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dirty="0">
                      <a:latin typeface="Comic Sans MS" charset="0"/>
                      <a:ea typeface="Comic Sans MS" charset="0"/>
                      <a:cs typeface="Comic Sans MS" charset="0"/>
                    </a:rPr>
                    <a:t>School Absenteeism (&gt;20 days/year)</a:t>
                  </a:r>
                </a:p>
                <a:p>
                  <a:pPr algn="ctr"/>
                  <a:r>
                    <a:rPr lang="en-US" sz="2800" dirty="0">
                      <a:latin typeface="Comic Sans MS" charset="0"/>
                      <a:ea typeface="Comic Sans MS" charset="0"/>
                      <a:cs typeface="Comic Sans MS" charset="0"/>
                    </a:rPr>
                    <a:t> ACEs and Resilience 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4D36478-D806-B348-BA4C-878B2B3EE35E}"/>
                    </a:ext>
                  </a:extLst>
                </p:cNvPr>
                <p:cNvSpPr/>
                <p:nvPr/>
              </p:nvSpPr>
              <p:spPr>
                <a:xfrm>
                  <a:off x="5282233" y="5670245"/>
                  <a:ext cx="326403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i="1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Bellis et al, BMC Public Health, 2018 </a:t>
                  </a:r>
                  <a:endParaRPr lang="en-US" sz="1400" dirty="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17DF0ED-94AA-2B4D-98EA-695F381291E1}"/>
                  </a:ext>
                </a:extLst>
              </p:cNvPr>
              <p:cNvGrpSpPr/>
              <p:nvPr/>
            </p:nvGrpSpPr>
            <p:grpSpPr>
              <a:xfrm>
                <a:off x="1768410" y="2447364"/>
                <a:ext cx="1976823" cy="830997"/>
                <a:chOff x="2089698" y="1668701"/>
                <a:chExt cx="1976823" cy="83099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3F4B74B-3C1D-7F47-93FE-8BFC9B603ECE}"/>
                    </a:ext>
                  </a:extLst>
                </p:cNvPr>
                <p:cNvSpPr txBox="1"/>
                <p:nvPr/>
              </p:nvSpPr>
              <p:spPr>
                <a:xfrm>
                  <a:off x="2089698" y="1668701"/>
                  <a:ext cx="197682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Comic Sans MS" charset="0"/>
                      <a:ea typeface="Comic Sans MS" charset="0"/>
                      <a:cs typeface="Comic Sans MS" charset="0"/>
                    </a:rPr>
                    <a:t>Resilience    </a:t>
                  </a:r>
                </a:p>
                <a:p>
                  <a:r>
                    <a:rPr lang="en-US" sz="2400" dirty="0">
                      <a:latin typeface="Comic Sans MS" charset="0"/>
                      <a:ea typeface="Comic Sans MS" charset="0"/>
                      <a:cs typeface="Comic Sans MS" charset="0"/>
                    </a:rPr>
                    <a:t>Low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A1609FC-D1DD-A84F-971B-1F91274C62F8}"/>
                    </a:ext>
                  </a:extLst>
                </p:cNvPr>
                <p:cNvSpPr/>
                <p:nvPr/>
              </p:nvSpPr>
              <p:spPr>
                <a:xfrm>
                  <a:off x="3182915" y="2079999"/>
                  <a:ext cx="360318" cy="3608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4CF70B-755E-414E-B2DD-0CB0A672390E}"/>
                </a:ext>
              </a:extLst>
            </p:cNvPr>
            <p:cNvGrpSpPr/>
            <p:nvPr/>
          </p:nvGrpSpPr>
          <p:grpSpPr>
            <a:xfrm>
              <a:off x="1744029" y="3289924"/>
              <a:ext cx="1477719" cy="461665"/>
              <a:chOff x="2095580" y="2526074"/>
              <a:chExt cx="1477719" cy="46166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EBA3C0-A33A-2E42-9F64-413F5CD2FBAA}"/>
                  </a:ext>
                </a:extLst>
              </p:cNvPr>
              <p:cNvSpPr/>
              <p:nvPr/>
            </p:nvSpPr>
            <p:spPr>
              <a:xfrm>
                <a:off x="3212981" y="2592545"/>
                <a:ext cx="360318" cy="3536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739091-A312-D342-8BC9-61214726F4E5}"/>
                  </a:ext>
                </a:extLst>
              </p:cNvPr>
              <p:cNvSpPr txBox="1"/>
              <p:nvPr/>
            </p:nvSpPr>
            <p:spPr>
              <a:xfrm>
                <a:off x="2095580" y="2526074"/>
                <a:ext cx="8483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charset="0"/>
                    <a:ea typeface="Comic Sans MS" charset="0"/>
                    <a:cs typeface="Comic Sans MS" charset="0"/>
                  </a:rPr>
                  <a:t>High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11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D3629-7DF4-0B4B-BCB6-B0D14AB6AF61}"/>
              </a:ext>
            </a:extLst>
          </p:cNvPr>
          <p:cNvSpPr/>
          <p:nvPr/>
        </p:nvSpPr>
        <p:spPr>
          <a:xfrm>
            <a:off x="0" y="0"/>
            <a:ext cx="9144000" cy="584616"/>
          </a:xfrm>
          <a:prstGeom prst="rect">
            <a:avLst/>
          </a:prstGeom>
          <a:solidFill>
            <a:srgbClr val="84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582472" y="-66545"/>
            <a:ext cx="7696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700" dirty="0">
                <a:solidFill>
                  <a:schemeClr val="bg1"/>
                </a:solidFill>
                <a:latin typeface="Comic Sans MS"/>
                <a:cs typeface="Comic Sans MS"/>
              </a:rPr>
              <a:t>ACEs in Challenging High Schools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5487" y="385337"/>
            <a:ext cx="37530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FFFFFF"/>
                </a:solidFill>
                <a:latin typeface="Comic Sans MS"/>
                <a:cs typeface="Comic Sans MS"/>
              </a:rPr>
              <a:t>Example from Washington State Family Policy Council</a:t>
            </a:r>
          </a:p>
        </p:txBody>
      </p:sp>
      <p:sp>
        <p:nvSpPr>
          <p:cNvPr id="495" name="Content Placeholder 494"/>
          <p:cNvSpPr>
            <a:spLocks noGrp="1"/>
          </p:cNvSpPr>
          <p:nvPr>
            <p:ph idx="1"/>
          </p:nvPr>
        </p:nvSpPr>
        <p:spPr>
          <a:xfrm>
            <a:off x="-64693" y="681156"/>
            <a:ext cx="5200873" cy="563233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Comic Sans MS"/>
                <a:cs typeface="Comic Sans MS"/>
              </a:rPr>
              <a:t>ACEs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  <a:latin typeface="Comic Sans MS"/>
                <a:cs typeface="Comic Sans MS"/>
              </a:rPr>
              <a:t>1/3 of class 4+ ACEs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  <a:latin typeface="Comic Sans MS"/>
                <a:cs typeface="Comic Sans MS"/>
              </a:rPr>
              <a:t>Best predictor of attendance &amp; behaviour </a:t>
            </a:r>
          </a:p>
          <a:p>
            <a:pPr lvl="1"/>
            <a:r>
              <a:rPr lang="en-US" sz="3200" b="1" dirty="0">
                <a:solidFill>
                  <a:srgbClr val="C00000"/>
                </a:solidFill>
                <a:latin typeface="Comic Sans MS"/>
                <a:cs typeface="Comic Sans MS"/>
              </a:rPr>
              <a:t>Educational success </a:t>
            </a:r>
            <a:r>
              <a:rPr lang="en-US" sz="3200" dirty="0">
                <a:solidFill>
                  <a:srgbClr val="FFFFFF"/>
                </a:solidFill>
                <a:latin typeface="Comic Sans MS"/>
                <a:cs typeface="Comic Sans MS"/>
              </a:rPr>
              <a:t>related more to ACEs than poverty</a:t>
            </a:r>
          </a:p>
          <a:p>
            <a:r>
              <a:rPr lang="en-US" sz="3600" b="1" dirty="0">
                <a:solidFill>
                  <a:srgbClr val="FFFFFF"/>
                </a:solidFill>
                <a:latin typeface="Comic Sans MS"/>
                <a:cs typeface="Comic Sans MS"/>
              </a:rPr>
              <a:t>Change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  <a:latin typeface="Comic Sans MS"/>
                <a:cs typeface="Comic Sans MS"/>
              </a:rPr>
              <a:t>Public Health &amp; others inform staff about impacts of ACEs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8185" y="6613839"/>
            <a:ext cx="4831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FFFFFF"/>
                </a:solidFill>
                <a:latin typeface="Comic Sans MS"/>
                <a:cs typeface="Comic Sans MS"/>
              </a:rPr>
              <a:t>/www.resiliencetrumpsaces.org; communityresiliencecookbook.org/tastes-of-success/</a:t>
            </a:r>
          </a:p>
        </p:txBody>
      </p:sp>
      <p:pic>
        <p:nvPicPr>
          <p:cNvPr id="11" name="Picture 10" descr="pio5aqpMT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284" y="678351"/>
            <a:ext cx="4035302" cy="59766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0784" y="3556095"/>
            <a:ext cx="3906782" cy="2796925"/>
            <a:chOff x="5030784" y="3520272"/>
            <a:chExt cx="3906782" cy="2796925"/>
          </a:xfrm>
        </p:grpSpPr>
        <p:grpSp>
          <p:nvGrpSpPr>
            <p:cNvPr id="10" name="Group 9"/>
            <p:cNvGrpSpPr/>
            <p:nvPr/>
          </p:nvGrpSpPr>
          <p:grpSpPr>
            <a:xfrm>
              <a:off x="5030784" y="3520272"/>
              <a:ext cx="1631229" cy="1344043"/>
              <a:chOff x="9794437" y="2016915"/>
              <a:chExt cx="1631229" cy="1344043"/>
            </a:xfrm>
          </p:grpSpPr>
          <p:pic>
            <p:nvPicPr>
              <p:cNvPr id="9" name="Picture 8" descr="IMG_0614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16819" y="2016915"/>
                <a:ext cx="1471530" cy="1344043"/>
              </a:xfrm>
              <a:prstGeom prst="rect">
                <a:avLst/>
              </a:prstGeom>
            </p:spPr>
          </p:pic>
          <p:sp>
            <p:nvSpPr>
              <p:cNvPr id="238" name="Content Placeholder 2"/>
              <p:cNvSpPr txBox="1">
                <a:spLocks/>
              </p:cNvSpPr>
              <p:nvPr/>
            </p:nvSpPr>
            <p:spPr>
              <a:xfrm rot="20233884">
                <a:off x="9794437" y="2190982"/>
                <a:ext cx="1631229" cy="4474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2000" dirty="0">
                    <a:solidFill>
                      <a:srgbClr val="FFFFFF"/>
                    </a:solidFill>
                    <a:latin typeface="Chalkboard" panose="03050602040202020205" pitchFamily="66" charset="77"/>
                    <a:cs typeface="Comic Sans MS"/>
                  </a:rPr>
                  <a:t>75%</a:t>
                </a:r>
                <a:r>
                  <a:rPr lang="en-US" sz="20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Wingdings"/>
                    <a:cs typeface="Comic Sans MS"/>
                    <a:sym typeface="Wingdings"/>
                  </a:rPr>
                  <a:t></a:t>
                </a:r>
                <a:r>
                  <a:rPr lang="en-US" sz="2000" dirty="0">
                    <a:solidFill>
                      <a:srgbClr val="FFFFFF"/>
                    </a:solidFill>
                    <a:latin typeface="Chalkboard" panose="03050602040202020205" pitchFamily="66" charset="77"/>
                    <a:cs typeface="Comic Sans MS"/>
                  </a:rPr>
                  <a:t> </a:t>
                </a:r>
              </a:p>
              <a:p>
                <a:pPr marL="0" indent="0" algn="ctr">
                  <a:buFont typeface="Arial"/>
                  <a:buNone/>
                </a:pPr>
                <a:r>
                  <a:rPr lang="en-US" sz="2000" dirty="0">
                    <a:solidFill>
                      <a:srgbClr val="FFFFFF"/>
                    </a:solidFill>
                    <a:latin typeface="Chalkboard" panose="03050602040202020205" pitchFamily="66" charset="77"/>
                    <a:cs typeface="Comic Sans MS"/>
                  </a:rPr>
                  <a:t>Fights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188857" y="5357117"/>
              <a:ext cx="2868528" cy="960080"/>
              <a:chOff x="9284543" y="1525509"/>
              <a:chExt cx="2868528" cy="960080"/>
            </a:xfrm>
          </p:grpSpPr>
          <p:pic>
            <p:nvPicPr>
              <p:cNvPr id="27" name="Picture 26" descr="IMG_0614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996654">
                <a:off x="10273028" y="630956"/>
                <a:ext cx="960080" cy="2749185"/>
              </a:xfrm>
              <a:prstGeom prst="rect">
                <a:avLst/>
              </a:prstGeom>
            </p:spPr>
          </p:pic>
          <p:sp>
            <p:nvSpPr>
              <p:cNvPr id="239" name="Content Placeholder 2"/>
              <p:cNvSpPr txBox="1">
                <a:spLocks/>
              </p:cNvSpPr>
              <p:nvPr/>
            </p:nvSpPr>
            <p:spPr>
              <a:xfrm>
                <a:off x="9284543" y="1775836"/>
                <a:ext cx="2868528" cy="4532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FFFFFF"/>
                    </a:solidFill>
                    <a:latin typeface="Comic Sans MS"/>
                    <a:ea typeface="Wingdings"/>
                    <a:cs typeface="Comic Sans MS"/>
                    <a:sym typeface="Wingdings"/>
                  </a:rPr>
                  <a:t> </a:t>
                </a:r>
                <a:r>
                  <a:rPr lang="en-US" sz="1800" dirty="0">
                    <a:solidFill>
                      <a:srgbClr val="FFFFFF"/>
                    </a:solidFill>
                    <a:latin typeface="Comic Sans MS"/>
                    <a:cs typeface="Comic Sans MS"/>
                  </a:rPr>
                  <a:t>Graduation rates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721139" y="3803889"/>
              <a:ext cx="2216427" cy="1565664"/>
              <a:chOff x="9976474" y="2649413"/>
              <a:chExt cx="2216427" cy="1565664"/>
            </a:xfrm>
          </p:grpSpPr>
          <p:pic>
            <p:nvPicPr>
              <p:cNvPr id="24" name="Picture 23" descr="IMG_0614.jp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0301856" y="2324031"/>
                <a:ext cx="1565664" cy="2216427"/>
              </a:xfrm>
              <a:prstGeom prst="rect">
                <a:avLst/>
              </a:prstGeom>
            </p:spPr>
          </p:pic>
          <p:sp>
            <p:nvSpPr>
              <p:cNvPr id="237" name="Content Placeholder 2"/>
              <p:cNvSpPr txBox="1">
                <a:spLocks/>
              </p:cNvSpPr>
              <p:nvPr/>
            </p:nvSpPr>
            <p:spPr>
              <a:xfrm rot="435517">
                <a:off x="10096269" y="2934197"/>
                <a:ext cx="2086099" cy="2990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60000"/>
                  </a:lnSpc>
                  <a:buFont typeface="Arial"/>
                  <a:buNone/>
                </a:pPr>
                <a:r>
                  <a:rPr lang="en-US" sz="2400" dirty="0">
                    <a:solidFill>
                      <a:srgbClr val="FFFFFF"/>
                    </a:solidFill>
                    <a:latin typeface="Chalkboard" panose="03050602040202020205" pitchFamily="66" charset="77"/>
                    <a:cs typeface="Comic Sans MS"/>
                  </a:rPr>
                  <a:t>83%</a:t>
                </a:r>
                <a:r>
                  <a:rPr lang="en-US" sz="24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Wingdings"/>
                    <a:cs typeface="Comic Sans MS"/>
                    <a:sym typeface="Wingdings"/>
                  </a:rPr>
                  <a:t></a:t>
                </a:r>
                <a:endParaRPr lang="en-US" sz="1400" dirty="0">
                  <a:solidFill>
                    <a:srgbClr val="FFFFFF"/>
                  </a:solidFill>
                  <a:latin typeface="Chalkboard" panose="03050602040202020205" pitchFamily="66" charset="77"/>
                  <a:ea typeface="Wingdings"/>
                  <a:cs typeface="Comic Sans MS"/>
                  <a:sym typeface="Wingdings"/>
                </a:endParaRPr>
              </a:p>
              <a:p>
                <a:pPr marL="0" indent="0" algn="ctr">
                  <a:lnSpc>
                    <a:spcPct val="50000"/>
                  </a:lnSpc>
                  <a:buFont typeface="Arial"/>
                  <a:buNone/>
                </a:pPr>
                <a:r>
                  <a:rPr lang="en-US" sz="2000" dirty="0">
                    <a:solidFill>
                      <a:srgbClr val="FFFFFF"/>
                    </a:solidFill>
                    <a:latin typeface="Chalkboard" panose="03050602040202020205" pitchFamily="66" charset="77"/>
                    <a:cs typeface="Comic Sans MS"/>
                  </a:rPr>
                  <a:t>Suspensions</a:t>
                </a:r>
              </a:p>
              <a:p>
                <a:pPr marL="0" indent="0" algn="ctr">
                  <a:lnSpc>
                    <a:spcPct val="50000"/>
                  </a:lnSpc>
                  <a:buNone/>
                </a:pPr>
                <a:r>
                  <a:rPr lang="en-US" sz="1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Wingdings"/>
                    <a:cs typeface="Comic Sans MS"/>
                    <a:sym typeface="Wingdings"/>
                  </a:rPr>
                  <a:t>798  135</a:t>
                </a:r>
                <a:r>
                  <a:rPr lang="en-US" dirty="0">
                    <a:solidFill>
                      <a:srgbClr val="FFFFFF"/>
                    </a:solidFill>
                    <a:latin typeface="Chalkboard" panose="03050602040202020205" pitchFamily="66" charset="77"/>
                    <a:cs typeface="Comic Sans MS"/>
                  </a:rPr>
                  <a:t> 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4926999" y="6629317"/>
            <a:ext cx="4035302" cy="2308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1166" y="6562234"/>
            <a:ext cx="150214" cy="2475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91430" y="6694728"/>
            <a:ext cx="271777" cy="1331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22903" y="6551795"/>
            <a:ext cx="271777" cy="1331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pic>
        <p:nvPicPr>
          <p:cNvPr id="1026" name="Picture 2" descr="Flag of the United States of America">
            <a:hlinkClick r:id="rId8" tooltip="Flag of the United States of America"/>
            <a:extLst>
              <a:ext uri="{FF2B5EF4-FFF2-40B4-BE49-F238E27FC236}">
                <a16:creationId xmlns:a16="http://schemas.microsoft.com/office/drawing/2014/main" id="{B1A1534B-C332-7449-9420-E9B7A887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1161" y="83336"/>
            <a:ext cx="850664" cy="44853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B64D63C-D0D0-6F46-B649-083909861995}"/>
              </a:ext>
            </a:extLst>
          </p:cNvPr>
          <p:cNvGrpSpPr/>
          <p:nvPr/>
        </p:nvGrpSpPr>
        <p:grpSpPr>
          <a:xfrm>
            <a:off x="5140771" y="888878"/>
            <a:ext cx="4003229" cy="2461909"/>
            <a:chOff x="5140771" y="853055"/>
            <a:chExt cx="4003229" cy="2461909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B67FEF79-BD62-3043-8883-0BE8E0BDC9F0}"/>
                </a:ext>
              </a:extLst>
            </p:cNvPr>
            <p:cNvSpPr txBox="1">
              <a:spLocks/>
            </p:cNvSpPr>
            <p:nvPr/>
          </p:nvSpPr>
          <p:spPr>
            <a:xfrm>
              <a:off x="5153166" y="853055"/>
              <a:ext cx="2140279" cy="5709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Enquiry</a:t>
              </a:r>
            </a:p>
            <a:p>
              <a:pPr marL="0" indent="0" algn="ctr">
                <a:buFont typeface="Arial"/>
                <a:buNone/>
              </a:pPr>
              <a:r>
                <a:rPr lang="en-US" sz="1400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Why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9F0E60E1-5DCE-1145-BB92-AC010A727A54}"/>
                </a:ext>
              </a:extLst>
            </p:cNvPr>
            <p:cNvSpPr txBox="1">
              <a:spLocks/>
            </p:cNvSpPr>
            <p:nvPr/>
          </p:nvSpPr>
          <p:spPr>
            <a:xfrm>
              <a:off x="5140771" y="2082033"/>
              <a:ext cx="2140279" cy="5709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Attachment</a:t>
              </a:r>
              <a:r>
                <a:rPr lang="en-US" sz="1400" b="1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 </a:t>
              </a:r>
            </a:p>
            <a:p>
              <a:pPr marL="0" indent="0" algn="ctr">
                <a:buNone/>
              </a:pPr>
              <a:r>
                <a:rPr lang="en-US" sz="1400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Care-giver relationships</a:t>
              </a: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8C6D9AC-AA82-2848-B22F-FE4655489C58}"/>
                </a:ext>
              </a:extLst>
            </p:cNvPr>
            <p:cNvSpPr txBox="1">
              <a:spLocks/>
            </p:cNvSpPr>
            <p:nvPr/>
          </p:nvSpPr>
          <p:spPr>
            <a:xfrm>
              <a:off x="6565234" y="2744004"/>
              <a:ext cx="2578766" cy="5709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Self-Regulation </a:t>
              </a:r>
              <a:r>
                <a:rPr lang="en-US" sz="1400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Control/Share emotional experience</a:t>
              </a: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8D47A535-7C41-8F41-97DC-E13272EC449B}"/>
                </a:ext>
              </a:extLst>
            </p:cNvPr>
            <p:cNvSpPr txBox="1">
              <a:spLocks/>
            </p:cNvSpPr>
            <p:nvPr/>
          </p:nvSpPr>
          <p:spPr>
            <a:xfrm>
              <a:off x="6881546" y="1204876"/>
              <a:ext cx="2140279" cy="5709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Competency</a:t>
              </a:r>
            </a:p>
            <a:p>
              <a:pPr marL="0" indent="0" algn="ctr">
                <a:buNone/>
              </a:pPr>
              <a:r>
                <a:rPr lang="en-US" sz="1400" dirty="0">
                  <a:solidFill>
                    <a:schemeClr val="bg1"/>
                  </a:solidFill>
                  <a:latin typeface="Chalkboard" panose="03050602040202020205" pitchFamily="66" charset="77"/>
                  <a:cs typeface="Comic Sans MS"/>
                </a:rPr>
                <a:t>Resiliency and developmental skills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9F5DAA7-9CA2-8C44-A5D9-212D0E2F8B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093" y="1809419"/>
            <a:ext cx="3722333" cy="3525433"/>
          </a:xfrm>
          <a:prstGeom prst="rect">
            <a:avLst/>
          </a:prstGeom>
        </p:spPr>
      </p:pic>
      <p:sp>
        <p:nvSpPr>
          <p:cNvPr id="34" name="Content Placeholder 494">
            <a:extLst>
              <a:ext uri="{FF2B5EF4-FFF2-40B4-BE49-F238E27FC236}">
                <a16:creationId xmlns:a16="http://schemas.microsoft.com/office/drawing/2014/main" id="{184B250F-5919-5A40-AB95-71131CAE6181}"/>
              </a:ext>
            </a:extLst>
          </p:cNvPr>
          <p:cNvSpPr txBox="1">
            <a:spLocks/>
          </p:cNvSpPr>
          <p:nvPr/>
        </p:nvSpPr>
        <p:spPr>
          <a:xfrm>
            <a:off x="4956496" y="852192"/>
            <a:ext cx="4035302" cy="5632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i="1" dirty="0">
                <a:solidFill>
                  <a:schemeClr val="bg1"/>
                </a:solidFill>
                <a:latin typeface="Chalkboard" panose="03050602040202020205" pitchFamily="66" charset="77"/>
                <a:cs typeface="Comic Sans MS"/>
              </a:rPr>
              <a:t>Wales</a:t>
            </a:r>
          </a:p>
          <a:p>
            <a:pPr marL="0" indent="0" algn="ctr">
              <a:buNone/>
            </a:pPr>
            <a:endParaRPr lang="en-US" sz="3600" b="1" i="1" dirty="0">
              <a:solidFill>
                <a:schemeClr val="bg1"/>
              </a:solidFill>
              <a:latin typeface="Chalkboard" panose="03050602040202020205" pitchFamily="66" charset="77"/>
              <a:cs typeface="Comic Sans MS"/>
            </a:endParaRPr>
          </a:p>
          <a:p>
            <a:pPr marL="0" indent="0" algn="ctr">
              <a:buNone/>
            </a:pPr>
            <a:endParaRPr lang="en-US" sz="3600" b="1" i="1" dirty="0">
              <a:solidFill>
                <a:schemeClr val="bg1"/>
              </a:solidFill>
              <a:latin typeface="Chalkboard" panose="03050602040202020205" pitchFamily="66" charset="77"/>
              <a:cs typeface="Comic Sans MS"/>
            </a:endParaRPr>
          </a:p>
          <a:p>
            <a:r>
              <a:rPr lang="en-US" sz="3000" i="1" dirty="0">
                <a:solidFill>
                  <a:schemeClr val="bg1"/>
                </a:solidFill>
                <a:latin typeface="Chalkboard" panose="03050602040202020205" pitchFamily="66" charset="77"/>
                <a:cs typeface="Comic Sans MS"/>
              </a:rPr>
              <a:t>2/3 all schools in Wales CE/Trauma trained</a:t>
            </a:r>
          </a:p>
          <a:p>
            <a:r>
              <a:rPr lang="en-US" sz="3000" i="1" dirty="0">
                <a:solidFill>
                  <a:schemeClr val="bg1"/>
                </a:solidFill>
                <a:latin typeface="Chalkboard" panose="03050602040202020205" pitchFamily="66" charset="77"/>
                <a:cs typeface="Comic Sans MS"/>
              </a:rPr>
              <a:t>Head teachers describe as transformational</a:t>
            </a:r>
          </a:p>
          <a:p>
            <a:r>
              <a:rPr lang="en-US" sz="3000" i="1" dirty="0">
                <a:solidFill>
                  <a:schemeClr val="bg1"/>
                </a:solidFill>
                <a:latin typeface="Chalkboard" panose="03050602040202020205" pitchFamily="66" charset="77"/>
                <a:cs typeface="Comic Sans MS"/>
              </a:rPr>
              <a:t>Reducing exclusions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ECD4A-9C3F-794E-A7D8-805CAC5101F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371" y="1555554"/>
            <a:ext cx="1661459" cy="9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852A061-6CDE-4544-86FC-BCFCD7DA6FE4}"/>
              </a:ext>
            </a:extLst>
          </p:cNvPr>
          <p:cNvGrpSpPr/>
          <p:nvPr/>
        </p:nvGrpSpPr>
        <p:grpSpPr>
          <a:xfrm>
            <a:off x="2052785" y="2982172"/>
            <a:ext cx="7047731" cy="3867589"/>
            <a:chOff x="2052785" y="2982172"/>
            <a:chExt cx="7047731" cy="386758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FB88D6-2AF4-C846-A128-1A4FB9B7FBA4}"/>
                </a:ext>
              </a:extLst>
            </p:cNvPr>
            <p:cNvGrpSpPr/>
            <p:nvPr/>
          </p:nvGrpSpPr>
          <p:grpSpPr>
            <a:xfrm>
              <a:off x="6142549" y="2982172"/>
              <a:ext cx="1052281" cy="1246148"/>
              <a:chOff x="6142549" y="2982172"/>
              <a:chExt cx="1052281" cy="1246148"/>
            </a:xfrm>
          </p:grpSpPr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2549" y="2982172"/>
                <a:ext cx="1052281" cy="9309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185359" y="3766655"/>
                <a:ext cx="9666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Domestic Violence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B914FBE-3FA7-734D-8A10-2604A0998D03}"/>
                </a:ext>
              </a:extLst>
            </p:cNvPr>
            <p:cNvGrpSpPr/>
            <p:nvPr/>
          </p:nvGrpSpPr>
          <p:grpSpPr>
            <a:xfrm>
              <a:off x="2052785" y="5666593"/>
              <a:ext cx="1296144" cy="1183168"/>
              <a:chOff x="2052785" y="5666593"/>
              <a:chExt cx="1296144" cy="1183168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46829" y="5666593"/>
                <a:ext cx="1102100" cy="84980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052785" y="6572762"/>
                <a:ext cx="12961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Verbal Abuse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C391A8F-86A0-2042-A22C-C772CD080374}"/>
                </a:ext>
              </a:extLst>
            </p:cNvPr>
            <p:cNvGrpSpPr/>
            <p:nvPr/>
          </p:nvGrpSpPr>
          <p:grpSpPr>
            <a:xfrm>
              <a:off x="7662818" y="3092159"/>
              <a:ext cx="1141260" cy="1329258"/>
              <a:chOff x="7712275" y="2795610"/>
              <a:chExt cx="1141260" cy="1329258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12275" y="2795610"/>
                <a:ext cx="1141260" cy="88535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7814505" y="3663203"/>
                <a:ext cx="9666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Physical Abuse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FCEBD41-F9CD-C948-8A75-67C070A79FD6}"/>
                </a:ext>
              </a:extLst>
            </p:cNvPr>
            <p:cNvGrpSpPr/>
            <p:nvPr/>
          </p:nvGrpSpPr>
          <p:grpSpPr>
            <a:xfrm>
              <a:off x="5029399" y="5121705"/>
              <a:ext cx="1016457" cy="1356218"/>
              <a:chOff x="5009083" y="5026432"/>
              <a:chExt cx="1016457" cy="1356218"/>
            </a:xfrm>
          </p:grpSpPr>
          <p:pic>
            <p:nvPicPr>
              <p:cNvPr id="27" name="Picture 10"/>
              <p:cNvPicPr>
                <a:picLocks noChangeAspect="1" noChangeArrowheads="1"/>
              </p:cNvPicPr>
              <p:nvPr/>
            </p:nvPicPr>
            <p:blipFill>
              <a:blip r:embed="rId6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9083" y="5026432"/>
                <a:ext cx="1016457" cy="82917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5046434" y="5920985"/>
                <a:ext cx="9666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Alcohol Abuse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93CA517-EB95-7E42-8AF8-49319BA0131B}"/>
                </a:ext>
              </a:extLst>
            </p:cNvPr>
            <p:cNvGrpSpPr/>
            <p:nvPr/>
          </p:nvGrpSpPr>
          <p:grpSpPr>
            <a:xfrm>
              <a:off x="7629399" y="5208509"/>
              <a:ext cx="1224136" cy="1250988"/>
              <a:chOff x="7683694" y="4628032"/>
              <a:chExt cx="1224136" cy="1250988"/>
            </a:xfrm>
          </p:grpSpPr>
          <p:pic>
            <p:nvPicPr>
              <p:cNvPr id="29" name="Picture 12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801338" y="4628032"/>
                <a:ext cx="930502" cy="9309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7683694" y="5602021"/>
                <a:ext cx="12241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Incarceration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CD2EFC7-9A9C-BA4F-9B82-7A146DE2811E}"/>
                </a:ext>
              </a:extLst>
            </p:cNvPr>
            <p:cNvGrpSpPr/>
            <p:nvPr/>
          </p:nvGrpSpPr>
          <p:grpSpPr>
            <a:xfrm>
              <a:off x="6268226" y="4401790"/>
              <a:ext cx="1221200" cy="1249283"/>
              <a:chOff x="6388567" y="4069383"/>
              <a:chExt cx="1221200" cy="1249283"/>
            </a:xfrm>
          </p:grpSpPr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88567" y="4069383"/>
                <a:ext cx="1221200" cy="9309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6494255" y="5041667"/>
                <a:ext cx="9666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Drug Use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3FCBC85-9FC1-AD44-8FFC-722EBAA2CD9A}"/>
                </a:ext>
              </a:extLst>
            </p:cNvPr>
            <p:cNvGrpSpPr/>
            <p:nvPr/>
          </p:nvGrpSpPr>
          <p:grpSpPr>
            <a:xfrm>
              <a:off x="4927411" y="3795665"/>
              <a:ext cx="1512168" cy="1152586"/>
              <a:chOff x="4927411" y="3795665"/>
              <a:chExt cx="1512168" cy="1152586"/>
            </a:xfrm>
          </p:grpSpPr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56636" y="3795665"/>
                <a:ext cx="853719" cy="87985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4927411" y="4671252"/>
                <a:ext cx="15121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Mental Health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58EE062-A45D-4B42-A827-3D5CF42D7CA8}"/>
                </a:ext>
              </a:extLst>
            </p:cNvPr>
            <p:cNvGrpSpPr/>
            <p:nvPr/>
          </p:nvGrpSpPr>
          <p:grpSpPr>
            <a:xfrm>
              <a:off x="3698525" y="4794916"/>
              <a:ext cx="1224136" cy="1116025"/>
              <a:chOff x="3698525" y="4794916"/>
              <a:chExt cx="1224136" cy="1116025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10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362" y="4794916"/>
                <a:ext cx="1122916" cy="81583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194E9C1-C2AA-6442-A8B2-FA1DAC25B2C2}"/>
                  </a:ext>
                </a:extLst>
              </p:cNvPr>
              <p:cNvSpPr txBox="1"/>
              <p:nvPr/>
            </p:nvSpPr>
            <p:spPr>
              <a:xfrm>
                <a:off x="3698525" y="5633942"/>
                <a:ext cx="12241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Separation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A6DBE-8BD7-D043-85AE-6418A626B035}"/>
                </a:ext>
              </a:extLst>
            </p:cNvPr>
            <p:cNvSpPr txBox="1"/>
            <p:nvPr/>
          </p:nvSpPr>
          <p:spPr>
            <a:xfrm>
              <a:off x="5945485" y="6528572"/>
              <a:ext cx="3155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Early Action Together Programme, Wales</a:t>
              </a: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-2052736" y="49411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592594-3B9A-2D4E-B86F-7BE23C88B064}"/>
              </a:ext>
            </a:extLst>
          </p:cNvPr>
          <p:cNvSpPr/>
          <p:nvPr/>
        </p:nvSpPr>
        <p:spPr>
          <a:xfrm>
            <a:off x="-15488" y="0"/>
            <a:ext cx="9159487" cy="867469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omic Sans MS" panose="030F0902030302020204" pitchFamily="66" charset="0"/>
              <a:cs typeface="Comic Sans M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DB38AD3-2A1A-F442-9ED7-6860207E3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88" y="56584"/>
            <a:ext cx="9143999" cy="972615"/>
          </a:xfrm>
          <a:noFill/>
        </p:spPr>
        <p:txBody>
          <a:bodyPr>
            <a:normAutofit/>
          </a:bodyPr>
          <a:lstStyle/>
          <a:p>
            <a:pPr lvl="1" algn="ctr" defTabSz="457200" rtl="0">
              <a:lnSpc>
                <a:spcPct val="50000"/>
              </a:lnSpc>
              <a:spcBef>
                <a:spcPct val="0"/>
              </a:spcBef>
            </a:pPr>
            <a:r>
              <a:rPr lang="en-GB" sz="3600" b="1" dirty="0">
                <a:solidFill>
                  <a:srgbClr val="FFFFFF"/>
                </a:solidFill>
                <a:latin typeface="Comic Sans MS" panose="030F0902030302020204" pitchFamily="66" charset="0"/>
                <a:cs typeface="Comic Sans MS"/>
              </a:rPr>
              <a:t>Trauma Informed Approaches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0" y="2636912"/>
            <a:ext cx="9144000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A4D635-9DBE-524B-867F-CED19F314F06}"/>
              </a:ext>
            </a:extLst>
          </p:cNvPr>
          <p:cNvCxnSpPr>
            <a:cxnSpLocks/>
          </p:cNvCxnSpPr>
          <p:nvPr/>
        </p:nvCxnSpPr>
        <p:spPr>
          <a:xfrm flipV="1">
            <a:off x="899681" y="2231635"/>
            <a:ext cx="6416182" cy="4103477"/>
          </a:xfrm>
          <a:prstGeom prst="straightConnector1">
            <a:avLst/>
          </a:prstGeom>
          <a:ln w="152400">
            <a:gradFill>
              <a:gsLst>
                <a:gs pos="0">
                  <a:schemeClr val="tx1"/>
                </a:gs>
                <a:gs pos="100000">
                  <a:srgbClr val="821516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2B1FED4-CCAD-C443-B7AB-91FE9BF41C34}"/>
              </a:ext>
            </a:extLst>
          </p:cNvPr>
          <p:cNvGrpSpPr/>
          <p:nvPr/>
        </p:nvGrpSpPr>
        <p:grpSpPr>
          <a:xfrm>
            <a:off x="7597384" y="1176804"/>
            <a:ext cx="1531127" cy="1105206"/>
            <a:chOff x="7790740" y="1459592"/>
            <a:chExt cx="1531127" cy="1105206"/>
          </a:xfrm>
        </p:grpSpPr>
        <p:sp>
          <p:nvSpPr>
            <p:cNvPr id="39" name="TextBox 38"/>
            <p:cNvSpPr txBox="1"/>
            <p:nvPr/>
          </p:nvSpPr>
          <p:spPr>
            <a:xfrm>
              <a:off x="7790740" y="2287799"/>
              <a:ext cx="1531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Sexual abuse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643B97E-EB12-484F-87A0-021155AE96BC}"/>
                </a:ext>
              </a:extLst>
            </p:cNvPr>
            <p:cNvSpPr/>
            <p:nvPr/>
          </p:nvSpPr>
          <p:spPr>
            <a:xfrm>
              <a:off x="8086922" y="1459592"/>
              <a:ext cx="983714" cy="818733"/>
            </a:xfrm>
            <a:prstGeom prst="ellipse">
              <a:avLst/>
            </a:prstGeom>
            <a:solidFill>
              <a:srgbClr val="8436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/>
                <a:t>!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9247154-AA19-9F45-BED5-CF53B2A49CEC}"/>
              </a:ext>
            </a:extLst>
          </p:cNvPr>
          <p:cNvSpPr txBox="1"/>
          <p:nvPr/>
        </p:nvSpPr>
        <p:spPr>
          <a:xfrm>
            <a:off x="119596" y="1150765"/>
            <a:ext cx="6254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Waiting for issues to reach a certain specialist threshold?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2142CF-2B07-954C-B472-F0422069970C}"/>
              </a:ext>
            </a:extLst>
          </p:cNvPr>
          <p:cNvSpPr txBox="1"/>
          <p:nvPr/>
        </p:nvSpPr>
        <p:spPr>
          <a:xfrm>
            <a:off x="39038" y="2754139"/>
            <a:ext cx="31939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Non-specialist health, education and criminal justice agencies training on dealing with trauma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5532A-16FB-FC4D-87F6-B17610F81B2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6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7121" y="2780929"/>
            <a:ext cx="1333472" cy="1333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C1A996-9C47-B549-8474-A0890C7BAE2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49965" y="1929792"/>
            <a:ext cx="1600976" cy="16009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41D075-3CE1-9444-8455-4D74FAEDBB17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2000"/>
                    </a14:imgEffect>
                    <a14:imgEffect>
                      <a14:brightnessContrast bright="-84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8446" y="1150489"/>
            <a:ext cx="1731831" cy="17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41499E1-9C93-114E-9343-C3EE75270939}"/>
              </a:ext>
            </a:extLst>
          </p:cNvPr>
          <p:cNvGrpSpPr/>
          <p:nvPr/>
        </p:nvGrpSpPr>
        <p:grpSpPr>
          <a:xfrm>
            <a:off x="274553" y="1002149"/>
            <a:ext cx="8946720" cy="5821814"/>
            <a:chOff x="436495" y="1075587"/>
            <a:chExt cx="8946720" cy="5821814"/>
          </a:xfrm>
        </p:grpSpPr>
        <p:pic>
          <p:nvPicPr>
            <p:cNvPr id="15" name="Picture 14" descr="A blurry image of a person&#10;&#10;Description automatically generated">
              <a:extLst>
                <a:ext uri="{FF2B5EF4-FFF2-40B4-BE49-F238E27FC236}">
                  <a16:creationId xmlns:a16="http://schemas.microsoft.com/office/drawing/2014/main" id="{4F3137E0-FF80-B343-A87E-92942A63D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3000"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211" r="15193"/>
            <a:stretch/>
          </p:blipFill>
          <p:spPr>
            <a:xfrm>
              <a:off x="3714611" y="1075587"/>
              <a:ext cx="5552694" cy="5821814"/>
            </a:xfrm>
            <a:prstGeom prst="rect">
              <a:avLst/>
            </a:prstGeom>
          </p:spPr>
        </p:pic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9E84703D-6AC9-8B4C-A2C2-C8D55B05EBF9}"/>
                </a:ext>
              </a:extLst>
            </p:cNvPr>
            <p:cNvSpPr txBox="1">
              <a:spLocks/>
            </p:cNvSpPr>
            <p:nvPr/>
          </p:nvSpPr>
          <p:spPr>
            <a:xfrm>
              <a:off x="4152274" y="1303958"/>
              <a:ext cx="5230941" cy="75235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32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National ACE Campaign</a:t>
              </a:r>
            </a:p>
            <a:p>
              <a:pPr marL="0" indent="0" algn="ctr">
                <a:buNone/>
              </a:pPr>
              <a:r>
                <a:rPr lang="en-GB" sz="32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Time to be kind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AF8B4A-547C-1A40-8071-A611B7CE20BE}"/>
                </a:ext>
              </a:extLst>
            </p:cNvPr>
            <p:cNvSpPr/>
            <p:nvPr/>
          </p:nvSpPr>
          <p:spPr>
            <a:xfrm>
              <a:off x="436495" y="6488668"/>
              <a:ext cx="82710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www.youtube.com/watch?v=fgFU29OF0ow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B9000-8BBA-594D-887E-802A80A3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6614"/>
            <a:ext cx="4152275" cy="69863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Survey - around 3000 public sector employees in Wales (May -June 2019)</a:t>
            </a:r>
          </a:p>
          <a:p>
            <a:pPr lvl="1"/>
            <a:r>
              <a:rPr lang="en-GB" sz="4000" dirty="0">
                <a:solidFill>
                  <a:srgbClr val="C00000"/>
                </a:solidFill>
                <a:latin typeface="Comic Sans MS" panose="030F0902030302020204" pitchFamily="66" charset="0"/>
              </a:rPr>
              <a:t>67% </a:t>
            </a:r>
            <a:r>
              <a:rPr lang="en-GB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seen information on ACEs</a:t>
            </a:r>
          </a:p>
          <a:p>
            <a:pPr lvl="1"/>
            <a:r>
              <a:rPr lang="en-GB" sz="4000" dirty="0">
                <a:solidFill>
                  <a:srgbClr val="C00000"/>
                </a:solidFill>
                <a:latin typeface="Comic Sans MS" panose="030F0902030302020204" pitchFamily="66" charset="0"/>
              </a:rPr>
              <a:t>47% </a:t>
            </a:r>
            <a:r>
              <a:rPr lang="en-GB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offered training in the last 18 months with ACE information</a:t>
            </a:r>
            <a:endParaRPr lang="en-US" sz="28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76D84-4841-AE47-B39D-CF7FA2F01466}"/>
              </a:ext>
            </a:extLst>
          </p:cNvPr>
          <p:cNvSpPr/>
          <p:nvPr/>
        </p:nvSpPr>
        <p:spPr>
          <a:xfrm>
            <a:off x="3135086" y="6661451"/>
            <a:ext cx="60089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chemeClr val="bg1"/>
                </a:solidFill>
                <a:latin typeface="Comic Sans MS" panose="030F0902030302020204" pitchFamily="66" charset="0"/>
              </a:rPr>
              <a:t>Riley GS, Bailey JW, Bright, D, Davies AR. (2019)</a:t>
            </a:r>
            <a:endParaRPr lang="en-GB" sz="1000" i="1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BC3C1AC-82DF-9041-87FB-B1233A0E7C35}"/>
              </a:ext>
            </a:extLst>
          </p:cNvPr>
          <p:cNvSpPr txBox="1">
            <a:spLocks/>
          </p:cNvSpPr>
          <p:nvPr/>
        </p:nvSpPr>
        <p:spPr>
          <a:xfrm>
            <a:off x="38637" y="3429000"/>
            <a:ext cx="5036695" cy="957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omic Sans MS" panose="030F0902030302020204" pitchFamily="66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4EA222-5742-F142-AECE-C502EDB0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7" y="320421"/>
            <a:ext cx="9066726" cy="698635"/>
          </a:xfrm>
        </p:spPr>
        <p:txBody>
          <a:bodyPr>
            <a:noAutofit/>
          </a:bodyPr>
          <a:lstStyle/>
          <a:p>
            <a:pPr marL="0" indent="0" algn="ctr"/>
            <a:r>
              <a:rPr lang="en-GB" sz="4000" dirty="0">
                <a:solidFill>
                  <a:schemeClr val="bg1"/>
                </a:solidFill>
                <a:latin typeface="Comic Sans MS" panose="030F0902030302020204" pitchFamily="66" charset="0"/>
              </a:rPr>
              <a:t>Mobilising the Public Sector &amp; Public</a:t>
            </a:r>
            <a:br>
              <a:rPr lang="en-GB" sz="2800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993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glish 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566" y="759391"/>
            <a:ext cx="9149566" cy="51466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BA5E66-094E-1145-9796-7AB146500D1C}"/>
              </a:ext>
            </a:extLst>
          </p:cNvPr>
          <p:cNvSpPr/>
          <p:nvPr/>
        </p:nvSpPr>
        <p:spPr>
          <a:xfrm>
            <a:off x="0" y="0"/>
            <a:ext cx="9144000" cy="7593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Supporting those suffering during a Pandemic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19AAE7-981B-9840-9EDA-3C746195A699}"/>
              </a:ext>
            </a:extLst>
          </p:cNvPr>
          <p:cNvSpPr/>
          <p:nvPr/>
        </p:nvSpPr>
        <p:spPr>
          <a:xfrm>
            <a:off x="1490518" y="6273225"/>
            <a:ext cx="6381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https://youtu.be/x3LyFDDopm8</a:t>
            </a:r>
          </a:p>
        </p:txBody>
      </p:sp>
    </p:spTree>
    <p:extLst>
      <p:ext uri="{BB962C8B-B14F-4D97-AF65-F5344CB8AC3E}">
        <p14:creationId xmlns:p14="http://schemas.microsoft.com/office/powerpoint/2010/main" val="361533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itting at a table&#10;&#10;Description automatically generated">
            <a:extLst>
              <a:ext uri="{FF2B5EF4-FFF2-40B4-BE49-F238E27FC236}">
                <a16:creationId xmlns:a16="http://schemas.microsoft.com/office/drawing/2014/main" id="{BCB791E1-DE92-D84D-B530-E3E4802FB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653" y="1360427"/>
            <a:ext cx="9175653" cy="5530418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53168" y="2362369"/>
          <a:ext cx="8776228" cy="4224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-31652" y="-24568"/>
            <a:ext cx="9175652" cy="138499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902030302020204" pitchFamily="66" charset="0"/>
                <a:cs typeface="Times"/>
              </a:rPr>
              <a:t>Poor Mental Well-being</a:t>
            </a:r>
          </a:p>
          <a:p>
            <a:r>
              <a:rPr lang="en-US" sz="40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902030302020204" pitchFamily="66" charset="0"/>
                <a:cs typeface="Times"/>
              </a:rPr>
              <a:t>    </a:t>
            </a:r>
            <a:r>
              <a:rPr lang="en-US" sz="4000" i="1" dirty="0">
                <a:solidFill>
                  <a:schemeClr val="bg1"/>
                </a:solidFill>
                <a:latin typeface="Comic Sans MS" panose="030F0902030302020204" pitchFamily="66" charset="0"/>
                <a:cs typeface="Times"/>
              </a:rPr>
              <a:t>Deprivation, ACES and Resilience </a:t>
            </a:r>
            <a:endParaRPr lang="en-US" sz="4000" dirty="0">
              <a:solidFill>
                <a:schemeClr val="bg1"/>
              </a:solidFill>
              <a:latin typeface="Comic Sans MS" panose="030F0902030302020204" pitchFamily="66" charset="0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9857" y="6615979"/>
            <a:ext cx="9102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Comic Sans MS" panose="030F0902030302020204" pitchFamily="66" charset="0"/>
                <a:cs typeface="Times"/>
              </a:rPr>
              <a:t>Mental Well-being measured using the short Warwick Mental Well-being Scale (Low MWB &gt;1 standard deviation below the mean)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12987" y="1607127"/>
            <a:ext cx="6076781" cy="909592"/>
            <a:chOff x="1423584" y="1498706"/>
            <a:chExt cx="4606887" cy="90959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423584" y="1637206"/>
              <a:ext cx="980725" cy="12575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423584" y="1847776"/>
              <a:ext cx="980725" cy="1257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423584" y="2041796"/>
              <a:ext cx="980725" cy="1257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423584" y="2247661"/>
              <a:ext cx="980725" cy="12575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459149" y="1498706"/>
              <a:ext cx="3571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  <a:cs typeface="Times"/>
                </a:rPr>
                <a:t>4 ACEs, Always Trusted Adult in Childhood = No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59149" y="1699311"/>
              <a:ext cx="3571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  <a:cs typeface="Times"/>
                </a:rPr>
                <a:t>4 ACEs, Always Trusted Adult in Childhood = Yes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59149" y="1899916"/>
              <a:ext cx="3571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  <a:cs typeface="Times"/>
                </a:rPr>
                <a:t>0 ACEs, Always Trusted Adult in Childhood = No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59149" y="2100521"/>
              <a:ext cx="3571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  <a:cs typeface="Times"/>
                </a:rPr>
                <a:t>0 ACEs, Always Trusted Adult in Childhood = Yes </a:t>
              </a:r>
            </a:p>
          </p:txBody>
        </p:sp>
      </p:grpSp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2201004" y="3029966"/>
            <a:ext cx="5888764" cy="2484329"/>
          </a:xfrm>
          <a:prstGeom prst="straightConnector1">
            <a:avLst/>
          </a:prstGeom>
          <a:ln w="76200">
            <a:solidFill>
              <a:schemeClr val="bg1"/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B7909C-3AA6-C840-9627-613F9A08A251}"/>
              </a:ext>
            </a:extLst>
          </p:cNvPr>
          <p:cNvCxnSpPr>
            <a:cxnSpLocks/>
          </p:cNvCxnSpPr>
          <p:nvPr/>
        </p:nvCxnSpPr>
        <p:spPr>
          <a:xfrm>
            <a:off x="8592855" y="3029966"/>
            <a:ext cx="0" cy="2281070"/>
          </a:xfrm>
          <a:prstGeom prst="straightConnector1">
            <a:avLst/>
          </a:prstGeom>
          <a:ln w="76200">
            <a:solidFill>
              <a:schemeClr val="bg1"/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74CABB-A05B-2B45-BE2F-131154F7FF1F}"/>
              </a:ext>
            </a:extLst>
          </p:cNvPr>
          <p:cNvCxnSpPr>
            <a:cxnSpLocks/>
          </p:cNvCxnSpPr>
          <p:nvPr/>
        </p:nvCxnSpPr>
        <p:spPr>
          <a:xfrm flipH="1">
            <a:off x="2201004" y="5667722"/>
            <a:ext cx="6237962" cy="53868"/>
          </a:xfrm>
          <a:prstGeom prst="straightConnector1">
            <a:avLst/>
          </a:prstGeom>
          <a:ln w="76200">
            <a:solidFill>
              <a:schemeClr val="bg1"/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9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7141" y="29242"/>
            <a:ext cx="91504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Comic Sans MS"/>
                <a:cs typeface="Comic Sans MS"/>
              </a:rPr>
              <a:t>Adverse Childhood Experiences ACEs - The Life Course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1DBD7A-F1B2-B042-B51C-B5D2D9CCB90E}"/>
              </a:ext>
            </a:extLst>
          </p:cNvPr>
          <p:cNvGrpSpPr/>
          <p:nvPr/>
        </p:nvGrpSpPr>
        <p:grpSpPr>
          <a:xfrm>
            <a:off x="1394290" y="4869073"/>
            <a:ext cx="7377633" cy="746957"/>
            <a:chOff x="1211410" y="5355189"/>
            <a:chExt cx="7377633" cy="746957"/>
          </a:xfrm>
        </p:grpSpPr>
        <p:sp>
          <p:nvSpPr>
            <p:cNvPr id="19" name="Rectangle 18"/>
            <p:cNvSpPr/>
            <p:nvPr/>
          </p:nvSpPr>
          <p:spPr>
            <a:xfrm>
              <a:off x="2496567" y="5355189"/>
              <a:ext cx="6092476" cy="744222"/>
            </a:xfrm>
            <a:prstGeom prst="rect">
              <a:avLst/>
            </a:prstGeom>
            <a:solidFill>
              <a:schemeClr val="bg2">
                <a:lumMod val="25000"/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8" name="Trapezoid 17"/>
            <p:cNvSpPr/>
            <p:nvPr/>
          </p:nvSpPr>
          <p:spPr>
            <a:xfrm>
              <a:off x="1211410" y="5355189"/>
              <a:ext cx="5142869" cy="746957"/>
            </a:xfrm>
            <a:prstGeom prst="trapezoid">
              <a:avLst>
                <a:gd name="adj" fmla="val 53227"/>
              </a:avLst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A91603-A5F4-4746-B5F6-9B187007BEFE}"/>
              </a:ext>
            </a:extLst>
          </p:cNvPr>
          <p:cNvGrpSpPr/>
          <p:nvPr/>
        </p:nvGrpSpPr>
        <p:grpSpPr>
          <a:xfrm>
            <a:off x="3548326" y="631345"/>
            <a:ext cx="5270485" cy="746957"/>
            <a:chOff x="3365446" y="1117461"/>
            <a:chExt cx="5270485" cy="746957"/>
          </a:xfrm>
        </p:grpSpPr>
        <p:sp>
          <p:nvSpPr>
            <p:cNvPr id="11" name="Rectangle 10"/>
            <p:cNvSpPr/>
            <p:nvPr/>
          </p:nvSpPr>
          <p:spPr>
            <a:xfrm>
              <a:off x="3778426" y="1117461"/>
              <a:ext cx="4810617" cy="746957"/>
            </a:xfrm>
            <a:prstGeom prst="rect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3365446" y="1117461"/>
              <a:ext cx="812800" cy="74695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72444" y="1297005"/>
              <a:ext cx="1463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Early Death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07FC59-3974-E64A-A67E-63850832A1F8}"/>
              </a:ext>
            </a:extLst>
          </p:cNvPr>
          <p:cNvGrpSpPr/>
          <p:nvPr/>
        </p:nvGrpSpPr>
        <p:grpSpPr>
          <a:xfrm>
            <a:off x="2274149" y="3176878"/>
            <a:ext cx="6497774" cy="748126"/>
            <a:chOff x="2091269" y="3662994"/>
            <a:chExt cx="6497774" cy="748126"/>
          </a:xfrm>
        </p:grpSpPr>
        <p:sp>
          <p:nvSpPr>
            <p:cNvPr id="14" name="Rectangle 13"/>
            <p:cNvSpPr/>
            <p:nvPr/>
          </p:nvSpPr>
          <p:spPr>
            <a:xfrm>
              <a:off x="3629592" y="3665432"/>
              <a:ext cx="4959451" cy="743339"/>
            </a:xfrm>
            <a:prstGeom prst="rect">
              <a:avLst/>
            </a:prstGeom>
            <a:solidFill>
              <a:schemeClr val="accent1">
                <a:lumMod val="50000"/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mic Sans MS"/>
                <a:cs typeface="Comic Sans MS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2091269" y="3664163"/>
              <a:ext cx="3407777" cy="746957"/>
            </a:xfrm>
            <a:prstGeom prst="trapezoid">
              <a:avLst>
                <a:gd name="adj" fmla="val 51384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27683" y="3662994"/>
              <a:ext cx="326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Social, Emotional and Learning Problems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117DBE-1805-4842-A511-38A8E26E13D4}"/>
              </a:ext>
            </a:extLst>
          </p:cNvPr>
          <p:cNvGrpSpPr/>
          <p:nvPr/>
        </p:nvGrpSpPr>
        <p:grpSpPr>
          <a:xfrm>
            <a:off x="2701936" y="2331261"/>
            <a:ext cx="6069987" cy="748229"/>
            <a:chOff x="2519056" y="2817377"/>
            <a:chExt cx="6069987" cy="748229"/>
          </a:xfrm>
        </p:grpSpPr>
        <p:sp>
          <p:nvSpPr>
            <p:cNvPr id="13" name="Rectangle 12"/>
            <p:cNvSpPr/>
            <p:nvPr/>
          </p:nvSpPr>
          <p:spPr>
            <a:xfrm>
              <a:off x="3629592" y="2817377"/>
              <a:ext cx="4959451" cy="746957"/>
            </a:xfrm>
            <a:prstGeom prst="rect">
              <a:avLst/>
            </a:prstGeom>
            <a:solidFill>
              <a:schemeClr val="accent6">
                <a:lumMod val="50000"/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8" name="Trapezoid 7"/>
            <p:cNvSpPr/>
            <p:nvPr/>
          </p:nvSpPr>
          <p:spPr>
            <a:xfrm>
              <a:off x="2519056" y="2818649"/>
              <a:ext cx="2532950" cy="746957"/>
            </a:xfrm>
            <a:prstGeom prst="trapezoid">
              <a:avLst>
                <a:gd name="adj" fmla="val 50748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80683" y="2822062"/>
              <a:ext cx="3508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Adopt Health Harming Behaviours and Crime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B2B9FD2-3F75-0744-B0EE-5A44BFC47511}"/>
              </a:ext>
            </a:extLst>
          </p:cNvPr>
          <p:cNvGrpSpPr/>
          <p:nvPr/>
        </p:nvGrpSpPr>
        <p:grpSpPr>
          <a:xfrm>
            <a:off x="1831786" y="4018840"/>
            <a:ext cx="6995242" cy="751678"/>
            <a:chOff x="1648906" y="4504956"/>
            <a:chExt cx="6995242" cy="751678"/>
          </a:xfrm>
        </p:grpSpPr>
        <p:sp>
          <p:nvSpPr>
            <p:cNvPr id="15" name="Rectangle 14"/>
            <p:cNvSpPr/>
            <p:nvPr/>
          </p:nvSpPr>
          <p:spPr>
            <a:xfrm>
              <a:off x="3505703" y="4509869"/>
              <a:ext cx="5083340" cy="744222"/>
            </a:xfrm>
            <a:prstGeom prst="rect">
              <a:avLst/>
            </a:prstGeom>
            <a:solidFill>
              <a:schemeClr val="accent3">
                <a:lumMod val="50000"/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1648906" y="4509677"/>
              <a:ext cx="4299844" cy="746957"/>
            </a:xfrm>
            <a:prstGeom prst="trapezoid">
              <a:avLst>
                <a:gd name="adj" fmla="val 51866"/>
              </a:avLst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84618" y="4504956"/>
              <a:ext cx="3459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Disrupted Nervous, Hormonal </a:t>
              </a:r>
            </a:p>
            <a:p>
              <a:pPr algn="r"/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and Immune Development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154061" y="4903046"/>
            <a:ext cx="261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latin typeface="Comic Sans MS"/>
                <a:cs typeface="Comic Sans MS"/>
              </a:rPr>
              <a:t>ACEs </a:t>
            </a:r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Adverse </a:t>
            </a:r>
          </a:p>
          <a:p>
            <a:pPr algn="r"/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Childhood Experiences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DB1867-0FBF-294B-9A53-994E67033E74}"/>
              </a:ext>
            </a:extLst>
          </p:cNvPr>
          <p:cNvGrpSpPr/>
          <p:nvPr/>
        </p:nvGrpSpPr>
        <p:grpSpPr>
          <a:xfrm>
            <a:off x="3107790" y="1487019"/>
            <a:ext cx="5664133" cy="752835"/>
            <a:chOff x="2924910" y="1973135"/>
            <a:chExt cx="5664133" cy="752835"/>
          </a:xfrm>
        </p:grpSpPr>
        <p:sp>
          <p:nvSpPr>
            <p:cNvPr id="12" name="Rectangle 11"/>
            <p:cNvSpPr/>
            <p:nvPr/>
          </p:nvSpPr>
          <p:spPr>
            <a:xfrm>
              <a:off x="4027624" y="1985367"/>
              <a:ext cx="4561419" cy="740603"/>
            </a:xfrm>
            <a:prstGeom prst="rect">
              <a:avLst/>
            </a:prstGeom>
            <a:solidFill>
              <a:srgbClr val="9E9C34">
                <a:alpha val="5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>
              <a:off x="2924910" y="1973135"/>
              <a:ext cx="1707376" cy="746957"/>
            </a:xfrm>
            <a:prstGeom prst="trapezoid">
              <a:avLst>
                <a:gd name="adj" fmla="val 49630"/>
              </a:avLst>
            </a:prstGeom>
            <a:solidFill>
              <a:srgbClr val="9E9C3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178246" y="1985367"/>
              <a:ext cx="4410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Non Communicable Disease, Disability, Social Problems, Low Productivity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 rot="16200000">
            <a:off x="-1580478" y="2468662"/>
            <a:ext cx="497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Comic Sans MS"/>
                <a:cs typeface="Comic Sans MS"/>
              </a:rPr>
              <a:t>Life Course</a:t>
            </a:r>
          </a:p>
        </p:txBody>
      </p:sp>
      <p:sp>
        <p:nvSpPr>
          <p:cNvPr id="40" name="Left Arrow 39"/>
          <p:cNvSpPr/>
          <p:nvPr/>
        </p:nvSpPr>
        <p:spPr>
          <a:xfrm rot="5400000">
            <a:off x="398953" y="1364206"/>
            <a:ext cx="1015252" cy="649709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6808" y="631345"/>
            <a:ext cx="91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Death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7904" y="5225130"/>
            <a:ext cx="810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Birth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76219" y="6605829"/>
            <a:ext cx="2412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omic Sans MS"/>
                <a:cs typeface="Comic Sans MS"/>
              </a:rPr>
              <a:t>Developed from Felitti et al. 1998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64584" y="6681372"/>
            <a:ext cx="6400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Comic Sans MS"/>
                <a:cs typeface="Comic Sans MS"/>
              </a:rPr>
              <a:t>Bellis 2016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9AB23B-DB1E-0342-8F57-B2CF83720BCD}"/>
              </a:ext>
            </a:extLst>
          </p:cNvPr>
          <p:cNvSpPr txBox="1"/>
          <p:nvPr/>
        </p:nvSpPr>
        <p:spPr>
          <a:xfrm>
            <a:off x="2288507" y="5010351"/>
            <a:ext cx="363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Increase the risk of 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D21A91-B5FF-4D4A-A774-73504C537088}"/>
              </a:ext>
            </a:extLst>
          </p:cNvPr>
          <p:cNvSpPr txBox="1"/>
          <p:nvPr/>
        </p:nvSpPr>
        <p:spPr>
          <a:xfrm>
            <a:off x="47364" y="5806168"/>
            <a:ext cx="904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Probabilistic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 relationships and 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not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Deterministic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 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Other factors can change the strength of the relationship</a:t>
            </a:r>
          </a:p>
        </p:txBody>
      </p:sp>
    </p:spTree>
    <p:extLst>
      <p:ext uri="{BB962C8B-B14F-4D97-AF65-F5344CB8AC3E}">
        <p14:creationId xmlns:p14="http://schemas.microsoft.com/office/powerpoint/2010/main" val="36104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B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E62BAC93-3AD7-9C46-9819-7CAF8D957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692814"/>
            <a:ext cx="9144000" cy="3103375"/>
          </a:xfrm>
          <a:prstGeom prst="rect">
            <a:avLst/>
          </a:prstGeom>
        </p:spPr>
      </p:pic>
      <p:pic>
        <p:nvPicPr>
          <p:cNvPr id="9" name="Picture 8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48F46AED-30DB-5949-9E97-F08227CEA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4624"/>
            <a:ext cx="9144000" cy="3103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E74905-FD89-B446-963E-565C7416DD30}"/>
              </a:ext>
            </a:extLst>
          </p:cNvPr>
          <p:cNvSpPr txBox="1"/>
          <p:nvPr/>
        </p:nvSpPr>
        <p:spPr>
          <a:xfrm>
            <a:off x="0" y="75676"/>
            <a:ext cx="90193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</a:rPr>
              <a:t>Asking about Adverse Childhood Experiences in General Practice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86E08D-013B-3F41-BE0B-975C2EC2293C}"/>
              </a:ext>
            </a:extLst>
          </p:cNvPr>
          <p:cNvSpPr/>
          <p:nvPr/>
        </p:nvSpPr>
        <p:spPr>
          <a:xfrm>
            <a:off x="5527964" y="692814"/>
            <a:ext cx="3491344" cy="321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E612ED-06C6-D543-B326-D9358A6A372F}"/>
              </a:ext>
            </a:extLst>
          </p:cNvPr>
          <p:cNvSpPr/>
          <p:nvPr/>
        </p:nvSpPr>
        <p:spPr>
          <a:xfrm>
            <a:off x="4620492" y="3754624"/>
            <a:ext cx="4523508" cy="310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8B7308-3376-444B-9DA6-2FEAE52160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282" y="0"/>
            <a:ext cx="4572000" cy="6858000"/>
          </a:xfrm>
          <a:prstGeom prst="rect">
            <a:avLst/>
          </a:prstGeom>
          <a:ln w="25400">
            <a:solidFill>
              <a:srgbClr val="006B79"/>
            </a:solidFill>
          </a:ln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E8B1F3-D965-1449-AA1F-D048F9FF36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  <a:ln w="25400">
            <a:solidFill>
              <a:srgbClr val="006B79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DD569D5-516E-1F43-B37F-88451AB7814D}"/>
              </a:ext>
            </a:extLst>
          </p:cNvPr>
          <p:cNvSpPr/>
          <p:nvPr/>
        </p:nvSpPr>
        <p:spPr>
          <a:xfrm>
            <a:off x="4696568" y="4815068"/>
            <a:ext cx="4320110" cy="1145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576B9D-A8F4-2C41-B4CC-559C157523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230" y="4838218"/>
            <a:ext cx="4235635" cy="10648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8F7E68B-C909-E544-A152-03BB25E5E899}"/>
              </a:ext>
            </a:extLst>
          </p:cNvPr>
          <p:cNvSpPr/>
          <p:nvPr/>
        </p:nvSpPr>
        <p:spPr>
          <a:xfrm>
            <a:off x="7025834" y="1018572"/>
            <a:ext cx="2002420" cy="3738623"/>
          </a:xfrm>
          <a:prstGeom prst="rect">
            <a:avLst/>
          </a:prstGeom>
          <a:noFill/>
          <a:ln w="38100">
            <a:solidFill>
              <a:srgbClr val="B159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93420E3F-2FD8-8D49-B8A6-2C8E904D83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" r="1246"/>
          <a:stretch/>
        </p:blipFill>
        <p:spPr>
          <a:xfrm>
            <a:off x="4586339" y="11572"/>
            <a:ext cx="4563717" cy="6858000"/>
          </a:xfrm>
          <a:prstGeom prst="rect">
            <a:avLst/>
          </a:prstGeom>
          <a:ln w="38100">
            <a:solidFill>
              <a:srgbClr val="006B79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9F82B3-CB46-C14C-B060-C7828F5E3721}"/>
              </a:ext>
            </a:extLst>
          </p:cNvPr>
          <p:cNvSpPr/>
          <p:nvPr/>
        </p:nvSpPr>
        <p:spPr>
          <a:xfrm>
            <a:off x="4580283" y="2181827"/>
            <a:ext cx="4563718" cy="101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D766C1BA-589C-5E48-8BA1-EC964224A4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017" y="2189342"/>
            <a:ext cx="4563983" cy="1027265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6DD63F7-434A-1248-AAED-BDB1E454A7A8}"/>
              </a:ext>
            </a:extLst>
          </p:cNvPr>
          <p:cNvSpPr/>
          <p:nvPr/>
        </p:nvSpPr>
        <p:spPr>
          <a:xfrm>
            <a:off x="4606198" y="260434"/>
            <a:ext cx="4531746" cy="1909822"/>
          </a:xfrm>
          <a:prstGeom prst="rect">
            <a:avLst/>
          </a:prstGeom>
          <a:noFill/>
          <a:ln w="38100">
            <a:solidFill>
              <a:srgbClr val="B159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89AAB1-D49C-2541-BACD-3A86B0630618}"/>
              </a:ext>
            </a:extLst>
          </p:cNvPr>
          <p:cNvGrpSpPr/>
          <p:nvPr/>
        </p:nvGrpSpPr>
        <p:grpSpPr>
          <a:xfrm>
            <a:off x="796332" y="3216607"/>
            <a:ext cx="2979338" cy="3407862"/>
            <a:chOff x="3686580" y="5165704"/>
            <a:chExt cx="1450412" cy="17538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364EAB-36E5-DE49-8B96-2AA78101D35D}"/>
                </a:ext>
              </a:extLst>
            </p:cNvPr>
            <p:cNvSpPr/>
            <p:nvPr/>
          </p:nvSpPr>
          <p:spPr>
            <a:xfrm>
              <a:off x="3686580" y="5338722"/>
              <a:ext cx="1450412" cy="1377789"/>
            </a:xfrm>
            <a:prstGeom prst="ellipse">
              <a:avLst/>
            </a:prstGeom>
            <a:noFill/>
            <a:ln w="920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92DD1BF-4665-B746-B79E-7EA06435E82A}"/>
                </a:ext>
              </a:extLst>
            </p:cNvPr>
            <p:cNvSpPr/>
            <p:nvPr/>
          </p:nvSpPr>
          <p:spPr>
            <a:xfrm rot="5400000">
              <a:off x="4327319" y="5182037"/>
              <a:ext cx="431074" cy="398407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1C3AEC17-0272-FC4C-86AF-D5F999F5286C}"/>
                </a:ext>
              </a:extLst>
            </p:cNvPr>
            <p:cNvSpPr/>
            <p:nvPr/>
          </p:nvSpPr>
          <p:spPr>
            <a:xfrm rot="16200000">
              <a:off x="4151342" y="6504790"/>
              <a:ext cx="431074" cy="398407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0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139 L -0.34358 -0.238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53" y="-11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32326 -0.055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280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4" grpId="0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799CAC-89B2-8A41-B1E4-896812B9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brightnessContrast bright="68000" contras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3562" y="2741549"/>
            <a:ext cx="4724400" cy="41164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52940" y="-1"/>
            <a:ext cx="7991060" cy="1002831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Perceptions of service supportiveness as</a:t>
            </a:r>
            <a:br>
              <a:rPr lang="en-GB" sz="28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GB" sz="28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not supportive at 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9144000" cy="1002831"/>
          </a:xfrm>
          <a:prstGeom prst="rect">
            <a:avLst/>
          </a:prstGeom>
          <a:noFill/>
          <a:ln w="38100">
            <a:solidFill>
              <a:srgbClr val="D319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8" name="Picture 6" descr="Image result for helping hands ic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71" y="109179"/>
            <a:ext cx="826827" cy="82682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64C216-D2EC-BF40-95F8-3CB6B09867EF}"/>
              </a:ext>
            </a:extLst>
          </p:cNvPr>
          <p:cNvSpPr txBox="1"/>
          <p:nvPr/>
        </p:nvSpPr>
        <p:spPr>
          <a:xfrm rot="16200000">
            <a:off x="-1073071" y="316210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% not supportive at 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8FB051-72C5-5A43-84DB-82CE719A640C}"/>
              </a:ext>
            </a:extLst>
          </p:cNvPr>
          <p:cNvSpPr/>
          <p:nvPr/>
        </p:nvSpPr>
        <p:spPr>
          <a:xfrm>
            <a:off x="2032099" y="1621662"/>
            <a:ext cx="444310" cy="453599"/>
          </a:xfrm>
          <a:prstGeom prst="rect">
            <a:avLst/>
          </a:prstGeom>
          <a:solidFill>
            <a:srgbClr val="C231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1D7F6-432E-3145-9FD1-3F90B32FF8B2}"/>
              </a:ext>
            </a:extLst>
          </p:cNvPr>
          <p:cNvSpPr/>
          <p:nvPr/>
        </p:nvSpPr>
        <p:spPr>
          <a:xfrm>
            <a:off x="2019858" y="2181188"/>
            <a:ext cx="444310" cy="453599"/>
          </a:xfrm>
          <a:prstGeom prst="rect">
            <a:avLst/>
          </a:prstGeom>
          <a:solidFill>
            <a:srgbClr val="062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7B49E-D1A7-D346-A79B-0A4F19B7AC79}"/>
              </a:ext>
            </a:extLst>
          </p:cNvPr>
          <p:cNvSpPr txBox="1"/>
          <p:nvPr/>
        </p:nvSpPr>
        <p:spPr>
          <a:xfrm>
            <a:off x="987608" y="1663795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4+ACEs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AD96C0-9570-CD4F-9993-EE1E2D03F827}"/>
              </a:ext>
            </a:extLst>
          </p:cNvPr>
          <p:cNvSpPr txBox="1"/>
          <p:nvPr/>
        </p:nvSpPr>
        <p:spPr>
          <a:xfrm>
            <a:off x="987608" y="219262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0 ACEs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122189-EB35-5C45-9400-9B02F111E1A8}"/>
              </a:ext>
            </a:extLst>
          </p:cNvPr>
          <p:cNvSpPr/>
          <p:nvPr/>
        </p:nvSpPr>
        <p:spPr>
          <a:xfrm>
            <a:off x="2922384" y="3443482"/>
            <a:ext cx="706582" cy="6894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1E89EE-345D-EE4A-B067-1984D96518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72" y="1437513"/>
            <a:ext cx="4270931" cy="4991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F62F65-69F3-CE45-AFD3-53C1915587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484" y="1437513"/>
            <a:ext cx="1323418" cy="4991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82334CA-0501-9243-BCA9-530260D136BD}"/>
              </a:ext>
            </a:extLst>
          </p:cNvPr>
          <p:cNvGrpSpPr/>
          <p:nvPr/>
        </p:nvGrpSpPr>
        <p:grpSpPr>
          <a:xfrm>
            <a:off x="5902069" y="2301848"/>
            <a:ext cx="3099280" cy="1231629"/>
            <a:chOff x="560404" y="3262574"/>
            <a:chExt cx="4132372" cy="16421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99B2A2-D169-8941-84ED-0833B6CA8C91}"/>
                </a:ext>
              </a:extLst>
            </p:cNvPr>
            <p:cNvSpPr txBox="1"/>
            <p:nvPr/>
          </p:nvSpPr>
          <p:spPr>
            <a:xfrm>
              <a:off x="2439558" y="3501153"/>
              <a:ext cx="2253218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latin typeface="Comic Sans MS" panose="030F0902030302020204" pitchFamily="66" charset="0"/>
                </a:rPr>
                <a:t>Affluent </a:t>
              </a:r>
            </a:p>
            <a:p>
              <a:pPr algn="r"/>
              <a:r>
                <a:rPr lang="en-US" sz="2800" dirty="0">
                  <a:latin typeface="Comic Sans MS" panose="030F0902030302020204" pitchFamily="66" charset="0"/>
                </a:rPr>
                <a:t>no ACEs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EA4FF0-DDC4-C749-82C8-3A854772220C}"/>
                </a:ext>
              </a:extLst>
            </p:cNvPr>
            <p:cNvSpPr/>
            <p:nvPr/>
          </p:nvSpPr>
          <p:spPr>
            <a:xfrm>
              <a:off x="560404" y="3262574"/>
              <a:ext cx="1775012" cy="1642171"/>
            </a:xfrm>
            <a:prstGeom prst="ellipse">
              <a:avLst/>
            </a:prstGeom>
            <a:solidFill>
              <a:srgbClr val="001F5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1 in 25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ABD61B-F906-5E41-920D-8EC1E8A6C94E}"/>
              </a:ext>
            </a:extLst>
          </p:cNvPr>
          <p:cNvGrpSpPr/>
          <p:nvPr/>
        </p:nvGrpSpPr>
        <p:grpSpPr>
          <a:xfrm>
            <a:off x="5960173" y="3933064"/>
            <a:ext cx="3009477" cy="1231629"/>
            <a:chOff x="217060" y="5258655"/>
            <a:chExt cx="4012636" cy="16421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EC8632-9850-344C-A809-A74655D2CF85}"/>
                </a:ext>
              </a:extLst>
            </p:cNvPr>
            <p:cNvSpPr txBox="1"/>
            <p:nvPr/>
          </p:nvSpPr>
          <p:spPr>
            <a:xfrm>
              <a:off x="1583744" y="5265838"/>
              <a:ext cx="2645952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latin typeface="Comic Sans MS" panose="030F0902030302020204" pitchFamily="66" charset="0"/>
                </a:rPr>
                <a:t>Deprived 4+ACEs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31411A-3BE6-2342-861B-723CD9E3DE17}"/>
                </a:ext>
              </a:extLst>
            </p:cNvPr>
            <p:cNvSpPr/>
            <p:nvPr/>
          </p:nvSpPr>
          <p:spPr>
            <a:xfrm>
              <a:off x="217060" y="5258655"/>
              <a:ext cx="1775012" cy="1642171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latin typeface="Comic Sans MS" panose="030F0902030302020204" pitchFamily="66" charset="0"/>
                </a:rPr>
                <a:t>1 in 5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B525693-55CB-A541-B039-46B3F9955576}"/>
              </a:ext>
            </a:extLst>
          </p:cNvPr>
          <p:cNvSpPr/>
          <p:nvPr/>
        </p:nvSpPr>
        <p:spPr>
          <a:xfrm>
            <a:off x="5843713" y="1115142"/>
            <a:ext cx="33275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Comic Sans MS" panose="030F0902030302020204" pitchFamily="66" charset="0"/>
              </a:rPr>
              <a:t>Low Trust in NHS COVID Information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CF6C15-1753-9C4F-92C6-19FD742A8C3C}"/>
              </a:ext>
            </a:extLst>
          </p:cNvPr>
          <p:cNvSpPr/>
          <p:nvPr/>
        </p:nvSpPr>
        <p:spPr>
          <a:xfrm>
            <a:off x="6066371" y="5634946"/>
            <a:ext cx="2903279" cy="1077218"/>
          </a:xfrm>
          <a:prstGeom prst="rect">
            <a:avLst/>
          </a:prstGeom>
          <a:ln w="152400">
            <a:solidFill>
              <a:srgbClr val="001F5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902030302020204" pitchFamily="66" charset="0"/>
              </a:rPr>
              <a:t>Vaccine Hesitancy</a:t>
            </a:r>
          </a:p>
        </p:txBody>
      </p:sp>
    </p:spTree>
    <p:extLst>
      <p:ext uri="{BB962C8B-B14F-4D97-AF65-F5344CB8AC3E}">
        <p14:creationId xmlns:p14="http://schemas.microsoft.com/office/powerpoint/2010/main" val="36500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EADER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27" y="5978195"/>
            <a:ext cx="3209217" cy="877993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47D7B843-6B99-D447-861E-3CBF9B9619E9}"/>
              </a:ext>
            </a:extLst>
          </p:cNvPr>
          <p:cNvSpPr txBox="1"/>
          <p:nvPr/>
        </p:nvSpPr>
        <p:spPr>
          <a:xfrm>
            <a:off x="139149" y="222214"/>
            <a:ext cx="9004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2E0FF"/>
                </a:solidFill>
                <a:latin typeface="Comic Sans MS" panose="030F0902030302020204" pitchFamily="66" charset="0"/>
              </a:rPr>
              <a:t>PRINCIPLES OF TRAUMA INFORMED CARE</a:t>
            </a:r>
            <a:endParaRPr lang="en-US" sz="3200" dirty="0">
              <a:solidFill>
                <a:srgbClr val="E2E0FF"/>
              </a:solidFill>
              <a:latin typeface="Comic Sans MS" panose="030F0902030302020204" pitchFamily="66" charset="0"/>
            </a:endParaRPr>
          </a:p>
        </p:txBody>
      </p:sp>
      <p:sp>
        <p:nvSpPr>
          <p:cNvPr id="31" name="TEXT 5">
            <a:extLst>
              <a:ext uri="{FF2B5EF4-FFF2-40B4-BE49-F238E27FC236}">
                <a16:creationId xmlns:a16="http://schemas.microsoft.com/office/drawing/2014/main" id="{2583974F-2136-7E41-98CB-80E87275E66D}"/>
              </a:ext>
            </a:extLst>
          </p:cNvPr>
          <p:cNvSpPr txBox="1"/>
          <p:nvPr/>
        </p:nvSpPr>
        <p:spPr>
          <a:xfrm>
            <a:off x="1808813" y="1022158"/>
            <a:ext cx="219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2E0FF"/>
                </a:solidFill>
                <a:latin typeface="Comic Sans MS" panose="030F0902030302020204" pitchFamily="66" charset="0"/>
              </a:rPr>
              <a:t>Trust</a:t>
            </a:r>
            <a:endParaRPr lang="en-US" sz="3600" dirty="0">
              <a:solidFill>
                <a:srgbClr val="E2E0FF"/>
              </a:solidFill>
              <a:latin typeface="Comic Sans MS" panose="030F0902030302020204" pitchFamily="66" charset="0"/>
            </a:endParaRP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2583974F-2136-7E41-98CB-80E87275E66D}"/>
              </a:ext>
            </a:extLst>
          </p:cNvPr>
          <p:cNvSpPr txBox="1"/>
          <p:nvPr/>
        </p:nvSpPr>
        <p:spPr>
          <a:xfrm>
            <a:off x="1808813" y="5027025"/>
            <a:ext cx="6657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2E0FF"/>
                </a:solidFill>
                <a:latin typeface="Comic Sans MS" panose="030F0902030302020204" pitchFamily="66" charset="0"/>
              </a:rPr>
              <a:t>Collaboration</a:t>
            </a:r>
            <a:r>
              <a:rPr lang="en-US" sz="1650" b="1" dirty="0">
                <a:solidFill>
                  <a:srgbClr val="E2E0FF"/>
                </a:solidFill>
                <a:latin typeface="Comic Sans MS" panose="030F0902030302020204" pitchFamily="66" charset="0"/>
              </a:rPr>
              <a:t>   </a:t>
            </a:r>
            <a:r>
              <a:rPr lang="en-US" sz="2000" dirty="0">
                <a:solidFill>
                  <a:srgbClr val="E2E0FF"/>
                </a:solidFill>
                <a:latin typeface="Comic Sans MS" panose="030F0902030302020204" pitchFamily="66" charset="0"/>
              </a:rPr>
              <a:t>Maximising collaboration</a:t>
            </a:r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2583974F-2136-7E41-98CB-80E87275E66D}"/>
              </a:ext>
            </a:extLst>
          </p:cNvPr>
          <p:cNvSpPr txBox="1"/>
          <p:nvPr/>
        </p:nvSpPr>
        <p:spPr>
          <a:xfrm>
            <a:off x="1808813" y="3757154"/>
            <a:ext cx="70430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2E0FF"/>
                </a:solidFill>
                <a:latin typeface="Comic Sans MS" panose="030F0902030302020204" pitchFamily="66" charset="0"/>
              </a:rPr>
              <a:t>Empowerment, Choice and Control </a:t>
            </a:r>
            <a:r>
              <a:rPr lang="en-US" dirty="0">
                <a:solidFill>
                  <a:srgbClr val="E2E0FF"/>
                </a:solidFill>
                <a:latin typeface="Comic Sans MS" panose="030F0902030302020204" pitchFamily="66" charset="0"/>
              </a:rPr>
              <a:t>For people who have had control taken away, having small choices makes a big difference)</a:t>
            </a: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2583974F-2136-7E41-98CB-80E87275E66D}"/>
              </a:ext>
            </a:extLst>
          </p:cNvPr>
          <p:cNvSpPr txBox="1"/>
          <p:nvPr/>
        </p:nvSpPr>
        <p:spPr>
          <a:xfrm>
            <a:off x="1808813" y="2404814"/>
            <a:ext cx="6657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2E0FF"/>
                </a:solidFill>
                <a:latin typeface="Comic Sans MS" panose="030F0902030302020204" pitchFamily="66" charset="0"/>
              </a:rPr>
              <a:t>Safety </a:t>
            </a:r>
            <a:r>
              <a:rPr lang="en-US" sz="1650" dirty="0">
                <a:solidFill>
                  <a:srgbClr val="E2E0FF"/>
                </a:solidFill>
                <a:latin typeface="Comic Sans MS" panose="030F0902030302020204" pitchFamily="66" charset="0"/>
              </a:rPr>
              <a:t>Ensuring physical and emotional safety</a:t>
            </a:r>
          </a:p>
        </p:txBody>
      </p:sp>
      <p:sp>
        <p:nvSpPr>
          <p:cNvPr id="27" name="SHAPE 5"/>
          <p:cNvSpPr/>
          <p:nvPr/>
        </p:nvSpPr>
        <p:spPr>
          <a:xfrm>
            <a:off x="546152" y="1118262"/>
            <a:ext cx="1262662" cy="1199181"/>
          </a:xfrm>
          <a:prstGeom prst="teardrop">
            <a:avLst/>
          </a:prstGeom>
          <a:solidFill>
            <a:srgbClr val="65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Comic Sans MS" panose="030F0902030302020204" pitchFamily="66" charset="0"/>
            </a:endParaRPr>
          </a:p>
        </p:txBody>
      </p:sp>
      <p:sp>
        <p:nvSpPr>
          <p:cNvPr id="24" name="SHAPE 3"/>
          <p:cNvSpPr/>
          <p:nvPr/>
        </p:nvSpPr>
        <p:spPr>
          <a:xfrm>
            <a:off x="475822" y="5085754"/>
            <a:ext cx="1262662" cy="1154897"/>
          </a:xfrm>
          <a:prstGeom prst="teardrop">
            <a:avLst/>
          </a:prstGeom>
          <a:solidFill>
            <a:srgbClr val="65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Comic Sans MS" panose="030F0902030302020204" pitchFamily="66" charset="0"/>
            </a:endParaRPr>
          </a:p>
        </p:txBody>
      </p:sp>
      <p:sp>
        <p:nvSpPr>
          <p:cNvPr id="20" name="SHAPE 2"/>
          <p:cNvSpPr/>
          <p:nvPr/>
        </p:nvSpPr>
        <p:spPr>
          <a:xfrm>
            <a:off x="471679" y="3827912"/>
            <a:ext cx="1262662" cy="1138773"/>
          </a:xfrm>
          <a:prstGeom prst="teardrop">
            <a:avLst/>
          </a:prstGeom>
          <a:solidFill>
            <a:srgbClr val="65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Comic Sans MS" panose="030F0902030302020204" pitchFamily="66" charset="0"/>
            </a:endParaRPr>
          </a:p>
        </p:txBody>
      </p:sp>
      <p:sp>
        <p:nvSpPr>
          <p:cNvPr id="21" name="SHAPE 1"/>
          <p:cNvSpPr/>
          <p:nvPr/>
        </p:nvSpPr>
        <p:spPr>
          <a:xfrm>
            <a:off x="522250" y="2520429"/>
            <a:ext cx="1262662" cy="1121632"/>
          </a:xfrm>
          <a:prstGeom prst="teardrop">
            <a:avLst/>
          </a:prstGeom>
          <a:solidFill>
            <a:srgbClr val="65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Comic Sans MS" panose="030F0902030302020204" pitchFamily="66" charset="0"/>
            </a:endParaRPr>
          </a:p>
        </p:txBody>
      </p:sp>
      <p:pic>
        <p:nvPicPr>
          <p:cNvPr id="5" name="ICON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2" y="1298620"/>
            <a:ext cx="878921" cy="838463"/>
          </a:xfrm>
          <a:prstGeom prst="rect">
            <a:avLst/>
          </a:prstGeom>
        </p:spPr>
      </p:pic>
      <p:pic>
        <p:nvPicPr>
          <p:cNvPr id="37" name="ICON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0" y="5377049"/>
            <a:ext cx="1020283" cy="761163"/>
          </a:xfrm>
          <a:prstGeom prst="rect">
            <a:avLst/>
          </a:prstGeom>
        </p:spPr>
      </p:pic>
      <p:pic>
        <p:nvPicPr>
          <p:cNvPr id="33" name="ICON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6" y="3935933"/>
            <a:ext cx="866807" cy="851429"/>
          </a:xfrm>
          <a:prstGeom prst="rect">
            <a:avLst/>
          </a:prstGeom>
        </p:spPr>
      </p:pic>
      <p:pic>
        <p:nvPicPr>
          <p:cNvPr id="3" name="ICON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4" y="2570953"/>
            <a:ext cx="717374" cy="9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1" grpId="0"/>
      <p:bldP spid="31" grpId="1"/>
      <p:bldP spid="29" grpId="0"/>
      <p:bldP spid="29" grpId="1"/>
      <p:bldP spid="28" grpId="0"/>
      <p:bldP spid="28" grpId="1"/>
      <p:bldP spid="17" grpId="0"/>
      <p:bldP spid="17" grpId="1"/>
      <p:bldP spid="27" grpId="0" animBg="1"/>
      <p:bldP spid="27" grpId="1" animBg="1"/>
      <p:bldP spid="24" grpId="0" animBg="1"/>
      <p:bldP spid="24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33" y="16625"/>
            <a:ext cx="8570035" cy="10431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Childhood Adversity </a:t>
            </a:r>
            <a:r>
              <a:rPr lang="en-US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as Motivator?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7834" y="1201038"/>
            <a:ext cx="6338160" cy="71807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Creativity in Performing Arts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810" y="1043148"/>
            <a:ext cx="1789996" cy="175564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810" y="4870458"/>
            <a:ext cx="1812248" cy="170541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20"/>
          <a:stretch/>
        </p:blipFill>
        <p:spPr>
          <a:xfrm>
            <a:off x="6966810" y="2918844"/>
            <a:ext cx="1812248" cy="18020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395894" y="3178419"/>
            <a:ext cx="6338160" cy="718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Excellence in Sports Performance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95894" y="5155801"/>
            <a:ext cx="6338160" cy="718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Preference for Caring Careers</a:t>
            </a:r>
          </a:p>
        </p:txBody>
      </p:sp>
    </p:spTree>
    <p:extLst>
      <p:ext uri="{BB962C8B-B14F-4D97-AF65-F5344CB8AC3E}">
        <p14:creationId xmlns:p14="http://schemas.microsoft.com/office/powerpoint/2010/main" val="22082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1A582AD1-8C08-43AA-8230-3DF8709A3C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solidFill>
            <a:srgbClr val="0070C0"/>
          </a:solidFill>
        </p:spPr>
        <p:txBody>
          <a:bodyPr anchor="ctr"/>
          <a:lstStyle/>
          <a:p>
            <a:r>
              <a:rPr lang="en-GB" sz="2800" dirty="0">
                <a:solidFill>
                  <a:srgbClr val="0070C0"/>
                </a:solidFill>
                <a:latin typeface="+mn-lt"/>
              </a:rPr>
              <a:t>.</a:t>
            </a:r>
          </a:p>
          <a:p>
            <a:endParaRPr lang="en-GB" sz="2800" dirty="0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176420"/>
            <a:ext cx="8961120" cy="839369"/>
          </a:xfrm>
        </p:spPr>
        <p:txBody>
          <a:bodyPr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+mn-lt"/>
              </a:rPr>
              <a:t>Trauma Informed Prevention of </a:t>
            </a:r>
            <a:br>
              <a:rPr lang="en-GB" sz="4800" b="1" dirty="0">
                <a:solidFill>
                  <a:schemeClr val="bg1"/>
                </a:solidFill>
                <a:latin typeface="+mn-lt"/>
              </a:rPr>
            </a:br>
            <a:r>
              <a:rPr lang="en-GB" sz="4800" b="1" dirty="0">
                <a:solidFill>
                  <a:schemeClr val="bg1"/>
                </a:solidFill>
                <a:latin typeface="+mn-lt"/>
              </a:rPr>
              <a:t>Adverse Childhood Experiences</a:t>
            </a:r>
            <a:br>
              <a:rPr lang="en-GB" sz="4800" b="1" dirty="0">
                <a:solidFill>
                  <a:schemeClr val="bg1"/>
                </a:solidFill>
                <a:latin typeface="+mn-lt"/>
              </a:rPr>
            </a:br>
            <a:r>
              <a:rPr lang="en-GB" sz="4800" b="1" dirty="0">
                <a:solidFill>
                  <a:schemeClr val="bg1"/>
                </a:solidFill>
                <a:latin typeface="+mn-lt"/>
              </a:rPr>
              <a:t>A Taskforce of the European Healthy Cities Network</a:t>
            </a:r>
            <a:br>
              <a:rPr lang="en-GB" sz="4800" b="1" dirty="0">
                <a:solidFill>
                  <a:schemeClr val="bg1"/>
                </a:solidFill>
                <a:latin typeface="+mn-lt"/>
              </a:rPr>
            </a:br>
            <a:endParaRPr lang="en-GB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2EFD2CE-41E8-42A6-89A1-4A3F9CEA1B5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r="12733"/>
          <a:stretch/>
        </p:blipFill>
        <p:spPr>
          <a:xfrm>
            <a:off x="2687921" y="4415424"/>
            <a:ext cx="3768158" cy="1766419"/>
          </a:xfrm>
        </p:spPr>
      </p:pic>
    </p:spTree>
    <p:extLst>
      <p:ext uri="{BB962C8B-B14F-4D97-AF65-F5344CB8AC3E}">
        <p14:creationId xmlns:p14="http://schemas.microsoft.com/office/powerpoint/2010/main" val="3524055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8952"/>
            <a:ext cx="9144000" cy="60990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64416"/>
            <a:ext cx="9144000" cy="599358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486" y="-5333"/>
            <a:ext cx="9180485" cy="86441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485" y="227455"/>
            <a:ext cx="9107515" cy="45490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ACEs and Trauma Informed Responses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0790" y="1091872"/>
            <a:ext cx="8998904" cy="5197565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Prevention is possible 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But COVID-19 likely to increase risk of ACEs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Major cause of Non-Communicable Disease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Exposes Health and Economic value of good parenting 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Need consideration across the life course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Develop individual and community resilience 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Services that understand ACEs </a:t>
            </a:r>
          </a:p>
          <a:p>
            <a:pPr lvl="1"/>
            <a:r>
              <a:rPr lang="en-US" sz="2000" b="1" dirty="0">
                <a:latin typeface="Comic Sans MS"/>
                <a:cs typeface="Comic Sans MS"/>
              </a:rPr>
              <a:t>appear to offer a more holistic, life course response</a:t>
            </a:r>
          </a:p>
          <a:p>
            <a:pPr lvl="1"/>
            <a:r>
              <a:rPr lang="en-US" sz="2000" b="1" dirty="0">
                <a:latin typeface="Comic Sans MS"/>
                <a:cs typeface="Comic Sans MS"/>
              </a:rPr>
              <a:t>More easily see a joint agenda for Health, Social, Education and Crime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Inter-generational benefits from breaking the cycle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Better informed parents make better life-course choices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A trusted adult can make a remarkable difference </a:t>
            </a:r>
          </a:p>
        </p:txBody>
      </p:sp>
    </p:spTree>
    <p:extLst>
      <p:ext uri="{BB962C8B-B14F-4D97-AF65-F5344CB8AC3E}">
        <p14:creationId xmlns:p14="http://schemas.microsoft.com/office/powerpoint/2010/main" val="326400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12845" y="3969931"/>
            <a:ext cx="4533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Professor Mark A. Bellis</a:t>
            </a:r>
            <a:endParaRPr lang="en-US" sz="2000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0090" y="4484238"/>
            <a:ext cx="809897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Director of Policy and International Health</a:t>
            </a:r>
          </a:p>
          <a:p>
            <a:pPr algn="ctr"/>
            <a:r>
              <a:rPr lang="en-US" sz="1400" b="1" i="1" dirty="0">
                <a:latin typeface="Comic Sans MS" charset="0"/>
                <a:ea typeface="Comic Sans MS" charset="0"/>
                <a:cs typeface="Comic Sans MS" charset="0"/>
              </a:rPr>
              <a:t>World Health Organization Collaborating Centre on Investment for Health and Well-being</a:t>
            </a:r>
          </a:p>
          <a:p>
            <a:pPr algn="ctr"/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Public Health Wales</a:t>
            </a:r>
          </a:p>
          <a:p>
            <a:pPr algn="ctr"/>
            <a:r>
              <a:rPr lang="en-US" i="1" dirty="0">
                <a:latin typeface="Comic Sans MS" charset="0"/>
                <a:ea typeface="Comic Sans MS" charset="0"/>
                <a:cs typeface="Comic Sans MS" charset="0"/>
                <a:hlinkClick r:id="rId3"/>
              </a:rPr>
              <a:t>Email - m.a.bellis@bangor.ac.uk</a:t>
            </a:r>
            <a:endParaRPr lang="en-US" i="1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Twitter - @markabellis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3E9010-31EB-1D4B-B132-CFE504F11E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314" y="5892748"/>
            <a:ext cx="2991918" cy="920078"/>
          </a:xfrm>
          <a:prstGeom prst="rect">
            <a:avLst/>
          </a:prstGeom>
          <a:ln w="38100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299CB70-A531-D94E-B71D-155FECC38542}"/>
              </a:ext>
            </a:extLst>
          </p:cNvPr>
          <p:cNvGrpSpPr/>
          <p:nvPr/>
        </p:nvGrpSpPr>
        <p:grpSpPr>
          <a:xfrm>
            <a:off x="106408" y="5859170"/>
            <a:ext cx="2863563" cy="961808"/>
            <a:chOff x="5757816" y="6263934"/>
            <a:chExt cx="2400347" cy="7798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DB6822-0EC0-534D-B466-2BD817079F39}"/>
                </a:ext>
              </a:extLst>
            </p:cNvPr>
            <p:cNvSpPr/>
            <p:nvPr/>
          </p:nvSpPr>
          <p:spPr>
            <a:xfrm>
              <a:off x="5757816" y="6263934"/>
              <a:ext cx="2400347" cy="77980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12" name="Picture 11" descr="images.jpg">
              <a:extLst>
                <a:ext uri="{FF2B5EF4-FFF2-40B4-BE49-F238E27FC236}">
                  <a16:creationId xmlns:a16="http://schemas.microsoft.com/office/drawing/2014/main" id="{50789109-3EEA-464D-B391-95A1299DC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9855" y="6382609"/>
              <a:ext cx="2036267" cy="57562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Picture 13" descr="Screen Shot 2016-10-27 at 11.59.41.png">
            <a:extLst>
              <a:ext uri="{FF2B5EF4-FFF2-40B4-BE49-F238E27FC236}">
                <a16:creationId xmlns:a16="http://schemas.microsoft.com/office/drawing/2014/main" id="{231CBA14-6C15-8A40-A86B-6CBA5006A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633" y="176816"/>
            <a:ext cx="4533458" cy="268976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7CC5B5-0B1B-194E-9391-730CB5C022DD}"/>
              </a:ext>
            </a:extLst>
          </p:cNvPr>
          <p:cNvSpPr/>
          <p:nvPr/>
        </p:nvSpPr>
        <p:spPr>
          <a:xfrm>
            <a:off x="2295207" y="3005692"/>
            <a:ext cx="50241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Watch the ACEs Animation on YouTube</a:t>
            </a:r>
          </a:p>
          <a:p>
            <a:pPr algn="ctr"/>
            <a:r>
              <a:rPr lang="en-US" sz="2800" b="1" dirty="0" err="1">
                <a:solidFill>
                  <a:srgbClr val="859FDD"/>
                </a:solidFill>
                <a:latin typeface="Comic Sans MS" charset="0"/>
                <a:ea typeface="Comic Sans MS" charset="0"/>
                <a:cs typeface="Comic Sans MS" charset="0"/>
              </a:rPr>
              <a:t>youtu.be</a:t>
            </a:r>
            <a:r>
              <a:rPr lang="en-US" sz="2800" b="1" dirty="0">
                <a:solidFill>
                  <a:srgbClr val="859FDD"/>
                </a:solidFill>
                <a:latin typeface="Comic Sans MS" charset="0"/>
                <a:ea typeface="Comic Sans MS" charset="0"/>
                <a:cs typeface="Comic Sans MS" charset="0"/>
              </a:rPr>
              <a:t>/YiMjTzCnbNQ</a:t>
            </a:r>
          </a:p>
          <a:p>
            <a:pPr algn="ctr"/>
            <a:endParaRPr lang="en-US" sz="2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D39898-BB8B-E649-9CF9-C153B8241F04}"/>
              </a:ext>
            </a:extLst>
          </p:cNvPr>
          <p:cNvGrpSpPr/>
          <p:nvPr/>
        </p:nvGrpSpPr>
        <p:grpSpPr>
          <a:xfrm>
            <a:off x="6450172" y="5885908"/>
            <a:ext cx="2620232" cy="926918"/>
            <a:chOff x="6436895" y="5791779"/>
            <a:chExt cx="2620232" cy="9269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AB865D-C491-CF48-85C6-4E3D43085C04}"/>
                </a:ext>
              </a:extLst>
            </p:cNvPr>
            <p:cNvSpPr/>
            <p:nvPr/>
          </p:nvSpPr>
          <p:spPr>
            <a:xfrm>
              <a:off x="6436895" y="5798619"/>
              <a:ext cx="2620232" cy="92007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CE6B19-0466-FE45-980F-62DF0C5BE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964" t="-4811" r="43777" b="-1"/>
            <a:stretch/>
          </p:blipFill>
          <p:spPr>
            <a:xfrm>
              <a:off x="6459269" y="5791779"/>
              <a:ext cx="957304" cy="88611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63FFDD-69F2-6643-AC96-39B02F22C098}"/>
                </a:ext>
              </a:extLst>
            </p:cNvPr>
            <p:cNvSpPr txBox="1"/>
            <p:nvPr/>
          </p:nvSpPr>
          <p:spPr>
            <a:xfrm>
              <a:off x="7197178" y="5943234"/>
              <a:ext cx="1840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rgbClr val="2F4E8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World Health Organization Collaborating Centre on Investment for Health and Well-being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878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6050" y="6683604"/>
            <a:ext cx="82589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Baumeister et al., Mol Psychiatry. 2016 May; 21(5): 642–649.; Perry, </a:t>
            </a:r>
            <a:r>
              <a:rPr lang="pl-PL" sz="6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Society</a:t>
            </a:r>
            <a:r>
              <a:rPr lang="pl-PL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For </a:t>
            </a:r>
            <a:r>
              <a:rPr lang="pl-PL" sz="6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Neuroscience</a:t>
            </a:r>
            <a:r>
              <a:rPr lang="pl-PL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pl-PL" sz="6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Proceedings</a:t>
            </a:r>
            <a:r>
              <a:rPr lang="pl-PL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from </a:t>
            </a:r>
            <a:r>
              <a:rPr lang="pl-PL" sz="6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Annual</a:t>
            </a:r>
            <a:r>
              <a:rPr lang="pl-PL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Meeting, New Orleans, 1997, </a:t>
            </a:r>
            <a:r>
              <a:rPr lang="pl-PL" sz="6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Puteman</a:t>
            </a:r>
            <a:r>
              <a:rPr lang="pl-PL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et al., </a:t>
            </a:r>
            <a:r>
              <a:rPr lang="ro-RO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vol. 113 </a:t>
            </a:r>
            <a:r>
              <a:rPr lang="ro-RO" sz="6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no</a:t>
            </a:r>
            <a:r>
              <a:rPr lang="ro-RO" sz="6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. 42, E6335–E6342, doi: 10.1073/pnas.1525602113</a:t>
            </a:r>
            <a:endParaRPr lang="en-US" sz="6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272" y="1039143"/>
            <a:ext cx="1868400" cy="1163081"/>
          </a:xfrm>
          <a:prstGeom prst="rect">
            <a:avLst/>
          </a:prstGeom>
          <a:ln w="38100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933" y="1253331"/>
            <a:ext cx="6572339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Brain Development and Neglect</a:t>
            </a:r>
          </a:p>
          <a:p>
            <a:endParaRPr lang="en-US" sz="48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Physical and Sexual Abuse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C-reactive protein (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Liver</a:t>
            </a:r>
            <a:r>
              <a:rPr lang="en-US" sz="20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) - </a:t>
            </a:r>
            <a:r>
              <a:rPr lang="en-US" sz="18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Deals with pathogens and damaged cells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Interleukin 6 -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Immune system </a:t>
            </a:r>
            <a:r>
              <a:rPr lang="en-US" sz="18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linked to tissue damage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Linked Diabetes II, Cardiovascular disease</a:t>
            </a:r>
          </a:p>
          <a:p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Telomere length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Length is a marker of cell ageing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Physical Abuse, Parental alcohol and drug use</a:t>
            </a:r>
          </a:p>
          <a:p>
            <a:pPr lvl="1"/>
            <a:endParaRPr lang="en-US" sz="18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4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272" y="5310233"/>
            <a:ext cx="2091407" cy="1373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888" y="127435"/>
            <a:ext cx="7405872" cy="70141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Bio-molecular Developments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6E8C9-6D0A-014C-B1BD-CF23C57E55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8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"/>
                    </a14:imgEffect>
                    <a14:imgEffect>
                      <a14:brightnessContrast bright="-4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38"/>
          <a:stretch/>
        </p:blipFill>
        <p:spPr>
          <a:xfrm>
            <a:off x="6830880" y="2497587"/>
            <a:ext cx="1947185" cy="25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A close up&#10;&#10;Description automatically generated">
            <a:extLst>
              <a:ext uri="{FF2B5EF4-FFF2-40B4-BE49-F238E27FC236}">
                <a16:creationId xmlns:a16="http://schemas.microsoft.com/office/drawing/2014/main" id="{DD8B49E3-3BA6-3E4C-99DA-3D4C2CDCA4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21"/>
                    </a14:imgEffect>
                    <a14:imgEffect>
                      <a14:saturation sat="400000"/>
                    </a14:imgEffect>
                    <a14:imgEffect>
                      <a14:brightnessContrast bright="1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46" r="25703"/>
          <a:stretch/>
        </p:blipFill>
        <p:spPr>
          <a:xfrm>
            <a:off x="2934478" y="842677"/>
            <a:ext cx="4612105" cy="5676800"/>
          </a:xfrm>
          <a:prstGeom prst="rect">
            <a:avLst/>
          </a:prstGeom>
        </p:spPr>
      </p:pic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63AABA89-99DE-894E-AEDD-E2084B7D9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6630" y="3950961"/>
            <a:ext cx="4209529" cy="219026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4451F1E-5CC1-E34A-B9E5-9A7AECC9034D}"/>
              </a:ext>
            </a:extLst>
          </p:cNvPr>
          <p:cNvGrpSpPr/>
          <p:nvPr/>
        </p:nvGrpSpPr>
        <p:grpSpPr>
          <a:xfrm>
            <a:off x="-21028" y="104013"/>
            <a:ext cx="3040391" cy="3698268"/>
            <a:chOff x="19482" y="134578"/>
            <a:chExt cx="3040391" cy="369826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D2C143-8E94-6343-8D68-F35C7BB76E85}"/>
                </a:ext>
              </a:extLst>
            </p:cNvPr>
            <p:cNvSpPr/>
            <p:nvPr/>
          </p:nvSpPr>
          <p:spPr>
            <a:xfrm>
              <a:off x="29876" y="134578"/>
              <a:ext cx="2996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Physical abuse		 16%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272EE5-8B33-404F-B55A-27DBDF929789}"/>
                </a:ext>
              </a:extLst>
            </p:cNvPr>
            <p:cNvSpPr/>
            <p:nvPr/>
          </p:nvSpPr>
          <p:spPr>
            <a:xfrm>
              <a:off x="29876" y="503910"/>
              <a:ext cx="2961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Sexual abuse		  7%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F2DA31E-557A-BE45-A232-E9B998CF72BC}"/>
                </a:ext>
              </a:extLst>
            </p:cNvPr>
            <p:cNvSpPr/>
            <p:nvPr/>
          </p:nvSpPr>
          <p:spPr>
            <a:xfrm>
              <a:off x="29876" y="873242"/>
              <a:ext cx="2996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Domestic violence	17%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F15D22B-4E44-FF48-AC09-C796F343C7CF}"/>
                </a:ext>
              </a:extLst>
            </p:cNvPr>
            <p:cNvSpPr/>
            <p:nvPr/>
          </p:nvSpPr>
          <p:spPr>
            <a:xfrm>
              <a:off x="29876" y="1242574"/>
              <a:ext cx="29642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Parental separation	25%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3CE4707-231A-4942-8E47-DF8BB10C6094}"/>
                </a:ext>
              </a:extLst>
            </p:cNvPr>
            <p:cNvSpPr/>
            <p:nvPr/>
          </p:nvSpPr>
          <p:spPr>
            <a:xfrm>
              <a:off x="29876" y="1611906"/>
              <a:ext cx="3029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Emotional neglect	  5%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498E1C-29D9-754A-9E2C-8A5C80DBE6FD}"/>
                </a:ext>
              </a:extLst>
            </p:cNvPr>
            <p:cNvSpPr/>
            <p:nvPr/>
          </p:nvSpPr>
          <p:spPr>
            <a:xfrm>
              <a:off x="21643" y="1981238"/>
              <a:ext cx="2961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Physical neglect		  4%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F600A-2367-7545-AFE1-82A5F0BB9E36}"/>
                </a:ext>
              </a:extLst>
            </p:cNvPr>
            <p:cNvSpPr/>
            <p:nvPr/>
          </p:nvSpPr>
          <p:spPr>
            <a:xfrm>
              <a:off x="23278" y="2380799"/>
              <a:ext cx="2996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Mental ill health	 	 18%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CDF2FFB-8177-9946-8A99-2B8A09F73022}"/>
                </a:ext>
              </a:extLst>
            </p:cNvPr>
            <p:cNvSpPr/>
            <p:nvPr/>
          </p:nvSpPr>
          <p:spPr>
            <a:xfrm>
              <a:off x="19482" y="2778922"/>
              <a:ext cx="2996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Alcohol problem		 13%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D03195C-2652-3040-BB82-752A64C4D595}"/>
                </a:ext>
              </a:extLst>
            </p:cNvPr>
            <p:cNvSpPr/>
            <p:nvPr/>
          </p:nvSpPr>
          <p:spPr>
            <a:xfrm>
              <a:off x="66937" y="3463514"/>
              <a:ext cx="2961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Incarcerated		  4%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78FBE9E-B9E0-6F4D-ADFF-BC3C87D2A134}"/>
                </a:ext>
              </a:extLst>
            </p:cNvPr>
            <p:cNvSpPr/>
            <p:nvPr/>
          </p:nvSpPr>
          <p:spPr>
            <a:xfrm>
              <a:off x="30525" y="3116848"/>
              <a:ext cx="2975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Street drug user         6%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9E46068D-2DAA-F748-858F-492F7AE6F709}"/>
              </a:ext>
            </a:extLst>
          </p:cNvPr>
          <p:cNvSpPr/>
          <p:nvPr/>
        </p:nvSpPr>
        <p:spPr>
          <a:xfrm>
            <a:off x="2347267" y="17810"/>
            <a:ext cx="824599" cy="389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6383325-BB01-0D43-9FE2-4B52E089E32C}"/>
              </a:ext>
            </a:extLst>
          </p:cNvPr>
          <p:cNvCxnSpPr>
            <a:cxnSpLocks/>
          </p:cNvCxnSpPr>
          <p:nvPr/>
        </p:nvCxnSpPr>
        <p:spPr>
          <a:xfrm>
            <a:off x="2549" y="3937718"/>
            <a:ext cx="913349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1A019E46-9D27-3942-981C-519D8662BED2}"/>
              </a:ext>
            </a:extLst>
          </p:cNvPr>
          <p:cNvSpPr txBox="1"/>
          <p:nvPr/>
        </p:nvSpPr>
        <p:spPr>
          <a:xfrm>
            <a:off x="5851312" y="33891"/>
            <a:ext cx="3316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Adverse Childhood</a:t>
            </a:r>
          </a:p>
          <a:p>
            <a:pPr algn="r"/>
            <a:r>
              <a:rPr lang="en-US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Experience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E00A0E-85F6-B34D-8DA5-E8EAC2F0B98C}"/>
              </a:ext>
            </a:extLst>
          </p:cNvPr>
          <p:cNvGrpSpPr/>
          <p:nvPr/>
        </p:nvGrpSpPr>
        <p:grpSpPr>
          <a:xfrm>
            <a:off x="84865" y="4456787"/>
            <a:ext cx="9044016" cy="2387008"/>
            <a:chOff x="84865" y="4456787"/>
            <a:chExt cx="9044016" cy="238700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2E3FC49-A565-C349-8E31-7C47BD60EB7F}"/>
                </a:ext>
              </a:extLst>
            </p:cNvPr>
            <p:cNvGrpSpPr/>
            <p:nvPr/>
          </p:nvGrpSpPr>
          <p:grpSpPr>
            <a:xfrm>
              <a:off x="84865" y="4456787"/>
              <a:ext cx="3084499" cy="2010947"/>
              <a:chOff x="238848" y="4547798"/>
              <a:chExt cx="3084499" cy="2010947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AA4E039-B82C-B942-A43A-6587ECB7C2A8}"/>
                  </a:ext>
                </a:extLst>
              </p:cNvPr>
              <p:cNvSpPr/>
              <p:nvPr/>
            </p:nvSpPr>
            <p:spPr>
              <a:xfrm>
                <a:off x="238848" y="4547798"/>
                <a:ext cx="12779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Poverty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12341EC9-2364-3C46-A125-497A44918431}"/>
                  </a:ext>
                </a:extLst>
              </p:cNvPr>
              <p:cNvSpPr/>
              <p:nvPr/>
            </p:nvSpPr>
            <p:spPr>
              <a:xfrm>
                <a:off x="238848" y="4932866"/>
                <a:ext cx="22381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Discrimination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35C0571-8514-FA45-AB93-2646423DB75F}"/>
                  </a:ext>
                </a:extLst>
              </p:cNvPr>
              <p:cNvSpPr/>
              <p:nvPr/>
            </p:nvSpPr>
            <p:spPr>
              <a:xfrm>
                <a:off x="238848" y="5345877"/>
                <a:ext cx="19704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24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Poor housing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D5DFEFC-F584-584C-9DAA-BB348619C1B0}"/>
                  </a:ext>
                </a:extLst>
              </p:cNvPr>
              <p:cNvSpPr/>
              <p:nvPr/>
            </p:nvSpPr>
            <p:spPr>
              <a:xfrm>
                <a:off x="238848" y="5728365"/>
                <a:ext cx="21996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Local Violence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AEF6BE9-D70C-8F4D-AD42-96CCAEE13555}"/>
                  </a:ext>
                </a:extLst>
              </p:cNvPr>
              <p:cNvSpPr/>
              <p:nvPr/>
            </p:nvSpPr>
            <p:spPr>
              <a:xfrm>
                <a:off x="238848" y="6097080"/>
                <a:ext cx="30844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Lack of Opportunity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994508E-A181-8942-BBDB-04ECA595A7BB}"/>
                </a:ext>
              </a:extLst>
            </p:cNvPr>
            <p:cNvSpPr txBox="1"/>
            <p:nvPr/>
          </p:nvSpPr>
          <p:spPr>
            <a:xfrm>
              <a:off x="4645817" y="5889688"/>
              <a:ext cx="44830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>
                  <a:latin typeface="Comic Sans MS" panose="030F0902030302020204" pitchFamily="66" charset="0"/>
                </a:rPr>
                <a:t>Adverse Community Environments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473D86-FB13-3E46-BA0D-4FD227DC4323}"/>
              </a:ext>
            </a:extLst>
          </p:cNvPr>
          <p:cNvGrpSpPr/>
          <p:nvPr/>
        </p:nvGrpSpPr>
        <p:grpSpPr>
          <a:xfrm>
            <a:off x="7289686" y="1198767"/>
            <a:ext cx="1765227" cy="1341201"/>
            <a:chOff x="7153245" y="2175585"/>
            <a:chExt cx="1765227" cy="134120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9AE3E16-9E7D-1140-81BC-BD059FCF6045}"/>
                </a:ext>
              </a:extLst>
            </p:cNvPr>
            <p:cNvGrpSpPr/>
            <p:nvPr/>
          </p:nvGrpSpPr>
          <p:grpSpPr>
            <a:xfrm>
              <a:off x="7153245" y="2175585"/>
              <a:ext cx="1765227" cy="1024166"/>
              <a:chOff x="2317158" y="129456"/>
              <a:chExt cx="1765227" cy="1024166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B321BB9-06D9-DA46-8569-443119B5027B}"/>
                  </a:ext>
                </a:extLst>
              </p:cNvPr>
              <p:cNvSpPr/>
              <p:nvPr/>
            </p:nvSpPr>
            <p:spPr>
              <a:xfrm>
                <a:off x="2317158" y="129456"/>
                <a:ext cx="17652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Parental death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AE05A40-93E5-DF48-BB1F-C3B2B6982FFE}"/>
                  </a:ext>
                </a:extLst>
              </p:cNvPr>
              <p:cNvSpPr/>
              <p:nvPr/>
            </p:nvSpPr>
            <p:spPr>
              <a:xfrm>
                <a:off x="3176368" y="784290"/>
                <a:ext cx="9060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Bullied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AA1D5AC-EA70-654C-8076-3A789C5A04EE}"/>
                  </a:ext>
                </a:extLst>
              </p:cNvPr>
              <p:cNvSpPr/>
              <p:nvPr/>
            </p:nvSpPr>
            <p:spPr>
              <a:xfrm>
                <a:off x="2405323" y="448693"/>
                <a:ext cx="16770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Homelessness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98023F-926A-0441-A674-A6EB403CD05D}"/>
                </a:ext>
              </a:extLst>
            </p:cNvPr>
            <p:cNvSpPr/>
            <p:nvPr/>
          </p:nvSpPr>
          <p:spPr>
            <a:xfrm>
              <a:off x="7303927" y="3147454"/>
              <a:ext cx="16145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Displacement</a:t>
              </a:r>
            </a:p>
          </p:txBody>
        </p:sp>
      </p:grpSp>
      <p:sp>
        <p:nvSpPr>
          <p:cNvPr id="14" name="Up-down Arrow 13">
            <a:extLst>
              <a:ext uri="{FF2B5EF4-FFF2-40B4-BE49-F238E27FC236}">
                <a16:creationId xmlns:a16="http://schemas.microsoft.com/office/drawing/2014/main" id="{E5804B75-2D42-7B48-A15A-36F85AE7FCDD}"/>
              </a:ext>
            </a:extLst>
          </p:cNvPr>
          <p:cNvSpPr/>
          <p:nvPr/>
        </p:nvSpPr>
        <p:spPr>
          <a:xfrm>
            <a:off x="6877614" y="2743881"/>
            <a:ext cx="1614545" cy="2540795"/>
          </a:xfrm>
          <a:prstGeom prst="upDownArrow">
            <a:avLst/>
          </a:prstGeom>
          <a:gradFill>
            <a:gsLst>
              <a:gs pos="0">
                <a:srgbClr val="BF520B"/>
              </a:gs>
              <a:gs pos="100000">
                <a:srgbClr val="0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EA8FF-EBFB-9A43-879F-702ADC7D085E}"/>
              </a:ext>
            </a:extLst>
          </p:cNvPr>
          <p:cNvSpPr/>
          <p:nvPr/>
        </p:nvSpPr>
        <p:spPr>
          <a:xfrm>
            <a:off x="26427" y="8402"/>
            <a:ext cx="9133493" cy="684379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COVID19">
            <a:extLst>
              <a:ext uri="{FF2B5EF4-FFF2-40B4-BE49-F238E27FC236}">
                <a16:creationId xmlns:a16="http://schemas.microsoft.com/office/drawing/2014/main" id="{68CEDB20-EA1C-F046-A352-29CD4C2C0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1" r="-1"/>
          <a:stretch/>
        </p:blipFill>
        <p:spPr bwMode="auto">
          <a:xfrm>
            <a:off x="971103" y="24935"/>
            <a:ext cx="7451869" cy="68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76BF38-16BD-9C42-90A9-49CCB06B91A6}"/>
              </a:ext>
            </a:extLst>
          </p:cNvPr>
          <p:cNvSpPr txBox="1"/>
          <p:nvPr/>
        </p:nvSpPr>
        <p:spPr>
          <a:xfrm>
            <a:off x="2185263" y="2513778"/>
            <a:ext cx="55851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</a:rPr>
              <a:t>Household Anxiety ↑</a:t>
            </a:r>
          </a:p>
          <a:p>
            <a:r>
              <a:rPr lang="en-US" sz="4400" dirty="0">
                <a:latin typeface="Comic Sans MS" panose="030F0902030302020204" pitchFamily="66" charset="0"/>
              </a:rPr>
              <a:t>Domestic Violence?</a:t>
            </a:r>
          </a:p>
          <a:p>
            <a:r>
              <a:rPr lang="en-US" sz="4400" dirty="0">
                <a:latin typeface="Comic Sans MS" panose="030F0902030302020204" pitchFamily="66" charset="0"/>
              </a:rPr>
              <a:t>Poverty ↑</a:t>
            </a:r>
          </a:p>
        </p:txBody>
      </p:sp>
    </p:spTree>
    <p:extLst>
      <p:ext uri="{BB962C8B-B14F-4D97-AF65-F5344CB8AC3E}">
        <p14:creationId xmlns:p14="http://schemas.microsoft.com/office/powerpoint/2010/main" val="26919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14" grpId="0" animBg="1"/>
      <p:bldP spid="17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CB8F52B-FE68-E44E-B590-F82B81698308}"/>
              </a:ext>
            </a:extLst>
          </p:cNvPr>
          <p:cNvGraphicFramePr/>
          <p:nvPr/>
        </p:nvGraphicFramePr>
        <p:xfrm>
          <a:off x="5028697" y="1646292"/>
          <a:ext cx="4217786" cy="5078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-1" y="0"/>
            <a:ext cx="9144000" cy="145692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081" y="253330"/>
            <a:ext cx="8309837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/>
                <a:cs typeface="Comic Sans MS"/>
              </a:rPr>
              <a:t>Child Health and Concurrent ACEs </a:t>
            </a:r>
            <a:br>
              <a:rPr lang="en-US" sz="3600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(Age under 18 years)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6700" y="691953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omic Sans MS"/>
                <a:cs typeface="Comic Sans MS"/>
              </a:rPr>
              <a:t>. </a:t>
            </a:r>
            <a:endParaRPr lang="en-US" sz="1200" i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70610" y="5499657"/>
            <a:ext cx="109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Comic Sans MS"/>
                <a:cs typeface="Comic Sans MS"/>
              </a:rPr>
              <a:t>Reference = 0 ACEs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161BB-FCB7-D949-A059-431C0567C9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213" y="3652657"/>
            <a:ext cx="1215210" cy="14485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6563A4-8DAD-0249-A456-64AAB0F855A4}"/>
              </a:ext>
            </a:extLst>
          </p:cNvPr>
          <p:cNvSpPr/>
          <p:nvPr/>
        </p:nvSpPr>
        <p:spPr>
          <a:xfrm>
            <a:off x="4816929" y="5954118"/>
            <a:ext cx="924009" cy="66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6F9A8F-4A5D-384F-97A0-BC5CF27416DC}"/>
              </a:ext>
            </a:extLst>
          </p:cNvPr>
          <p:cNvGrpSpPr/>
          <p:nvPr/>
        </p:nvGrpSpPr>
        <p:grpSpPr>
          <a:xfrm>
            <a:off x="4733783" y="1523091"/>
            <a:ext cx="4410216" cy="5078929"/>
            <a:chOff x="4549305" y="1487164"/>
            <a:chExt cx="4410216" cy="50789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14C60C-E3C0-F443-B398-D6687292191E}"/>
                </a:ext>
              </a:extLst>
            </p:cNvPr>
            <p:cNvSpPr/>
            <p:nvPr/>
          </p:nvSpPr>
          <p:spPr>
            <a:xfrm>
              <a:off x="4549305" y="1487164"/>
              <a:ext cx="4410216" cy="5078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F06DC9-4201-4540-BD25-5300E0ED0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1128" y="1543773"/>
              <a:ext cx="3486399" cy="496570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7787" y="1596245"/>
            <a:ext cx="5164625" cy="43396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omic Sans MS"/>
                <a:cs typeface="Comic Sans MS"/>
              </a:rPr>
              <a:t>Somatic complaints 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Comic Sans MS"/>
                <a:cs typeface="Comic Sans MS"/>
              </a:rPr>
              <a:t>Include  - Headaches, Digestive problems, Skin disorders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omic Sans MS"/>
                <a:cs typeface="Comic Sans MS"/>
              </a:rPr>
              <a:t>Child victims of abuse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Comic Sans MS"/>
                <a:cs typeface="Comic Sans MS"/>
              </a:rPr>
              <a:t>Age 6-7 years 58%↑ risk of not achieving basic language &amp; maths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Comic Sans MS"/>
                <a:cs typeface="Comic Sans MS"/>
              </a:rPr>
              <a:t>Independent of deprivation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lvl="1"/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0938" y="6496395"/>
            <a:ext cx="341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rgbClr val="000000"/>
                </a:solidFill>
                <a:latin typeface="Comic Sans MS"/>
                <a:cs typeface="Comic Sans MS"/>
              </a:rPr>
              <a:t>Egger et al 1999, Flaherty et al, 2013, Bellis et al, BMC Public Health, 2018 n=2452; Evans et al, in 2020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F8113F-3B93-4640-8426-C8DA1C978CF9}"/>
              </a:ext>
            </a:extLst>
          </p:cNvPr>
          <p:cNvGrpSpPr/>
          <p:nvPr/>
        </p:nvGrpSpPr>
        <p:grpSpPr>
          <a:xfrm>
            <a:off x="3751895" y="5211708"/>
            <a:ext cx="1276802" cy="1603319"/>
            <a:chOff x="3686580" y="5165704"/>
            <a:chExt cx="1450412" cy="175382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B99C17-FD67-A041-AF93-40C6C94623F9}"/>
                </a:ext>
              </a:extLst>
            </p:cNvPr>
            <p:cNvSpPr/>
            <p:nvPr/>
          </p:nvSpPr>
          <p:spPr>
            <a:xfrm>
              <a:off x="3686580" y="5338722"/>
              <a:ext cx="1450412" cy="1377789"/>
            </a:xfrm>
            <a:prstGeom prst="ellipse">
              <a:avLst/>
            </a:prstGeom>
            <a:noFill/>
            <a:ln w="952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B49503A5-6987-F447-9804-66D6B396A729}"/>
                </a:ext>
              </a:extLst>
            </p:cNvPr>
            <p:cNvSpPr/>
            <p:nvPr/>
          </p:nvSpPr>
          <p:spPr>
            <a:xfrm rot="5400000">
              <a:off x="4327319" y="5182037"/>
              <a:ext cx="431074" cy="39840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3CAE5CBA-0383-BA4D-BBA8-54935931188F}"/>
                </a:ext>
              </a:extLst>
            </p:cNvPr>
            <p:cNvSpPr/>
            <p:nvPr/>
          </p:nvSpPr>
          <p:spPr>
            <a:xfrm rot="16200000">
              <a:off x="4151342" y="6504790"/>
              <a:ext cx="431074" cy="39840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4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_88217925_hospitalward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8"/>
          <a:stretch/>
        </p:blipFill>
        <p:spPr>
          <a:xfrm>
            <a:off x="-9817" y="-1"/>
            <a:ext cx="9168217" cy="68580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-9817" y="0"/>
            <a:ext cx="9153817" cy="685800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600" y="51214"/>
            <a:ext cx="88202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Comic Sans MS"/>
                <a:cs typeface="Comic Sans MS"/>
              </a:rPr>
              <a:t>Wales: Length of Healthy Life</a:t>
            </a: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Individuals</a:t>
            </a:r>
            <a:r>
              <a:rPr lang="en-US" b="1" dirty="0">
                <a:solidFill>
                  <a:srgbClr val="FFFFFF"/>
                </a:solidFill>
                <a:latin typeface="Comic Sans MS"/>
                <a:cs typeface="Comic Sans MS"/>
              </a:rPr>
              <a:t> Diagnosed </a:t>
            </a:r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with a Major Disease by Age (%)</a:t>
            </a:r>
          </a:p>
        </p:txBody>
      </p:sp>
      <p:graphicFrame>
        <p:nvGraphicFramePr>
          <p:cNvPr id="53" name="Chart 52"/>
          <p:cNvGraphicFramePr>
            <a:graphicFrameLocks/>
          </p:cNvGraphicFramePr>
          <p:nvPr/>
        </p:nvGraphicFramePr>
        <p:xfrm>
          <a:off x="-9818" y="1011430"/>
          <a:ext cx="9458617" cy="5359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Oval 1"/>
          <p:cNvSpPr/>
          <p:nvPr/>
        </p:nvSpPr>
        <p:spPr>
          <a:xfrm>
            <a:off x="7068336" y="3198739"/>
            <a:ext cx="819715" cy="72798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41%</a:t>
            </a:r>
          </a:p>
        </p:txBody>
      </p:sp>
      <p:sp>
        <p:nvSpPr>
          <p:cNvPr id="51" name="Oval 50"/>
          <p:cNvSpPr/>
          <p:nvPr/>
        </p:nvSpPr>
        <p:spPr>
          <a:xfrm>
            <a:off x="7070417" y="4253481"/>
            <a:ext cx="820800" cy="7279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21%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434086" y="6577668"/>
            <a:ext cx="962022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b="1" i="1" dirty="0">
                <a:solidFill>
                  <a:srgbClr val="FFFFFF"/>
                </a:solidFill>
                <a:latin typeface="Comic Sans MS"/>
                <a:cs typeface="Comic Sans MS"/>
              </a:rPr>
              <a:t>Adverse Childhood Experiences</a:t>
            </a:r>
            <a:r>
              <a:rPr lang="en-GB" sz="900" i="1" dirty="0">
                <a:solidFill>
                  <a:srgbClr val="FFFFFF"/>
                </a:solidFill>
                <a:latin typeface="Comic Sans MS"/>
                <a:cs typeface="Comic Sans MS"/>
              </a:rPr>
              <a:t> and their association with </a:t>
            </a:r>
            <a:r>
              <a:rPr lang="en-GB" sz="900" b="1" i="1" dirty="0">
                <a:solidFill>
                  <a:srgbClr val="FFFFFF"/>
                </a:solidFill>
                <a:latin typeface="Comic Sans MS"/>
                <a:cs typeface="Comic Sans MS"/>
              </a:rPr>
              <a:t>chronic disease and health service use</a:t>
            </a:r>
            <a:r>
              <a:rPr lang="en-GB" sz="900" i="1" dirty="0">
                <a:solidFill>
                  <a:srgbClr val="FFFFFF"/>
                </a:solidFill>
                <a:latin typeface="Comic Sans MS"/>
                <a:cs typeface="Comic Sans MS"/>
              </a:rPr>
              <a:t> in the Welsh adult population; 2016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66523" y="1760960"/>
            <a:ext cx="4709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FFFFFF"/>
                </a:solidFill>
                <a:latin typeface="Comic Sans MS"/>
                <a:cs typeface="Comic Sans MS"/>
              </a:rPr>
              <a:t>Differences remain after adjusting for Deprivation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59631" y="4253480"/>
            <a:ext cx="2218562" cy="1097976"/>
            <a:chOff x="5259631" y="4253480"/>
            <a:chExt cx="2218562" cy="1097976"/>
          </a:xfrm>
        </p:grpSpPr>
        <p:sp>
          <p:nvSpPr>
            <p:cNvPr id="54" name="Right Arrow 53"/>
            <p:cNvSpPr/>
            <p:nvPr/>
          </p:nvSpPr>
          <p:spPr>
            <a:xfrm>
              <a:off x="5259631" y="4981463"/>
              <a:ext cx="1031852" cy="36999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omic Sans MS"/>
                  <a:cs typeface="Comic Sans MS"/>
                </a:rPr>
                <a:t>10-15 years</a:t>
              </a:r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6460427" y="4253480"/>
              <a:ext cx="1017766" cy="3771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omic Sans MS"/>
                  <a:cs typeface="Comic Sans MS"/>
                </a:rPr>
                <a:t>10-15 years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12074" y="2088775"/>
            <a:ext cx="4117824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Major Diseases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Cancer			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Stroke</a:t>
            </a:r>
          </a:p>
          <a:p>
            <a:r>
              <a:rPr lang="en-US" sz="2000">
                <a:solidFill>
                  <a:srgbClr val="FFFFFF"/>
                </a:solidFill>
                <a:latin typeface="Comic Sans MS"/>
                <a:cs typeface="Comic Sans MS"/>
              </a:rPr>
              <a:t>Type 2 </a:t>
            </a:r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Diabetes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Cardio Vascular Disease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Digestive/Liver Disease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Respiratory Disease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159189" y="1263928"/>
            <a:ext cx="1661666" cy="415429"/>
            <a:chOff x="3161405" y="2837446"/>
            <a:chExt cx="1661666" cy="415429"/>
          </a:xfrm>
        </p:grpSpPr>
        <p:sp>
          <p:nvSpPr>
            <p:cNvPr id="10" name="Rectangle 9"/>
            <p:cNvSpPr/>
            <p:nvPr/>
          </p:nvSpPr>
          <p:spPr>
            <a:xfrm>
              <a:off x="3161405" y="2875450"/>
              <a:ext cx="547076" cy="3774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26121" y="2837446"/>
              <a:ext cx="10969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0   ACEs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75816" y="1306651"/>
            <a:ext cx="1616975" cy="377425"/>
            <a:chOff x="4067247" y="1486344"/>
            <a:chExt cx="1616975" cy="377425"/>
          </a:xfrm>
        </p:grpSpPr>
        <p:sp>
          <p:nvSpPr>
            <p:cNvPr id="3" name="Rectangle 2"/>
            <p:cNvSpPr/>
            <p:nvPr/>
          </p:nvSpPr>
          <p:spPr>
            <a:xfrm>
              <a:off x="4067247" y="1486344"/>
              <a:ext cx="547076" cy="37742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614323" y="1486344"/>
              <a:ext cx="10698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4+ ACEs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035804" y="487721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66470" y="540267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328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Sub>
          <a:bldChart bld="series" animBg="0"/>
        </p:bldSub>
      </p:bldGraphic>
      <p:bldP spid="2" grpId="0" animBg="1"/>
      <p:bldP spid="2" grpId="1" animBg="1"/>
      <p:bldP spid="51" grpId="0" animBg="1"/>
      <p:bldP spid="51" grpId="1" animBg="1"/>
      <p:bldP spid="3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9-28 at 12.49.3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  <a14:imgEffect>
                      <a14:brightnessContrast bright="70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488" y="-36114"/>
            <a:ext cx="9172488" cy="689411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FC8236E-C032-6D4C-9F80-E67934389EC0}"/>
              </a:ext>
            </a:extLst>
          </p:cNvPr>
          <p:cNvGrpSpPr/>
          <p:nvPr/>
        </p:nvGrpSpPr>
        <p:grpSpPr>
          <a:xfrm>
            <a:off x="-33494" y="784420"/>
            <a:ext cx="4527125" cy="5289159"/>
            <a:chOff x="-33494" y="784420"/>
            <a:chExt cx="4527125" cy="52891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180BAA-89CA-C644-990C-8B432885979D}"/>
                </a:ext>
              </a:extLst>
            </p:cNvPr>
            <p:cNvGrpSpPr/>
            <p:nvPr/>
          </p:nvGrpSpPr>
          <p:grpSpPr>
            <a:xfrm>
              <a:off x="-33494" y="784420"/>
              <a:ext cx="4527125" cy="5289159"/>
              <a:chOff x="1056898" y="642326"/>
              <a:chExt cx="4527125" cy="528915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AB93D74-61DC-4A49-8F2B-2EE464E7B4BA}"/>
                  </a:ext>
                </a:extLst>
              </p:cNvPr>
              <p:cNvGrpSpPr/>
              <p:nvPr/>
            </p:nvGrpSpPr>
            <p:grpSpPr>
              <a:xfrm>
                <a:off x="1102658" y="642326"/>
                <a:ext cx="4481365" cy="5244354"/>
                <a:chOff x="1021976" y="440620"/>
                <a:chExt cx="4481365" cy="5244354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5A4B75D2-9179-C44D-89EC-05BB8C42A6A3}"/>
                    </a:ext>
                  </a:extLst>
                </p:cNvPr>
                <p:cNvSpPr/>
                <p:nvPr/>
              </p:nvSpPr>
              <p:spPr>
                <a:xfrm>
                  <a:off x="1021976" y="440620"/>
                  <a:ext cx="4481365" cy="5244354"/>
                </a:xfrm>
                <a:prstGeom prst="rect">
                  <a:avLst/>
                </a:prstGeom>
                <a:solidFill>
                  <a:schemeClr val="bg1">
                    <a:alpha val="93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13BD4C9-9C45-8948-80D8-EAEC1E081A6F}"/>
                    </a:ext>
                  </a:extLst>
                </p:cNvPr>
                <p:cNvSpPr txBox="1"/>
                <p:nvPr/>
              </p:nvSpPr>
              <p:spPr>
                <a:xfrm>
                  <a:off x="1021976" y="523537"/>
                  <a:ext cx="43200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latin typeface="Comic Sans MS" panose="030F0902030302020204" pitchFamily="66" charset="0"/>
                    </a:rPr>
                    <a:t>Hit Someone in Last 12 months</a:t>
                  </a:r>
                </a:p>
              </p:txBody>
            </p:sp>
            <p:graphicFrame>
              <p:nvGraphicFramePr>
                <p:cNvPr id="6" name="Chart 5">
                  <a:extLst>
                    <a:ext uri="{FF2B5EF4-FFF2-40B4-BE49-F238E27FC236}">
                      <a16:creationId xmlns:a16="http://schemas.microsoft.com/office/drawing/2014/main" id="{0E6471FC-B478-8B41-AEB3-10DB2E45F395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1183341" y="1362918"/>
                <a:ext cx="4320000" cy="405624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82EDCC7-00D5-A844-828A-F108149F9DE9}"/>
                    </a:ext>
                  </a:extLst>
                </p:cNvPr>
                <p:cNvSpPr/>
                <p:nvPr/>
              </p:nvSpPr>
              <p:spPr>
                <a:xfrm>
                  <a:off x="1759469" y="3604529"/>
                  <a:ext cx="661736" cy="601578"/>
                </a:xfrm>
                <a:prstGeom prst="ellipse">
                  <a:avLst/>
                </a:prstGeom>
                <a:solidFill>
                  <a:schemeClr val="accent5">
                    <a:lumMod val="75000"/>
                    <a:alpha val="8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>
                      <a:latin typeface="Comic Sans MS" panose="030F0902030302020204" pitchFamily="66" charset="0"/>
                    </a:rPr>
                    <a:t>6%</a:t>
                  </a: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0F528C7-FB87-6540-B14E-ECD75A8AB299}"/>
                    </a:ext>
                  </a:extLst>
                </p:cNvPr>
                <p:cNvSpPr/>
                <p:nvPr/>
              </p:nvSpPr>
              <p:spPr>
                <a:xfrm>
                  <a:off x="2415028" y="1049083"/>
                  <a:ext cx="661736" cy="601578"/>
                </a:xfrm>
                <a:prstGeom prst="ellipse">
                  <a:avLst/>
                </a:prstGeom>
                <a:solidFill>
                  <a:srgbClr val="B512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GB" dirty="0">
                      <a:latin typeface="Comic Sans MS" panose="030F0902030302020204" pitchFamily="66" charset="0"/>
                    </a:rPr>
                    <a:t>40%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0FE57E9-D4A1-A146-893F-EA48279C8A43}"/>
                    </a:ext>
                  </a:extLst>
                </p:cNvPr>
                <p:cNvSpPr txBox="1"/>
                <p:nvPr/>
              </p:nvSpPr>
              <p:spPr>
                <a:xfrm>
                  <a:off x="2898195" y="5315642"/>
                  <a:ext cx="16603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Comic Sans MS" panose="030F0902030302020204" pitchFamily="66" charset="0"/>
                    </a:rPr>
                    <a:t>Age Group</a:t>
                  </a: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F7BA23A-D34B-EC4B-B910-E2C85BB78DF5}"/>
                    </a:ext>
                  </a:extLst>
                </p:cNvPr>
                <p:cNvGrpSpPr/>
                <p:nvPr/>
              </p:nvGrpSpPr>
              <p:grpSpPr>
                <a:xfrm>
                  <a:off x="4695887" y="1234983"/>
                  <a:ext cx="354629" cy="1976543"/>
                  <a:chOff x="636662" y="1248927"/>
                  <a:chExt cx="257650" cy="1255186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0261FA2-7C3F-3E4D-A253-2E7D53CE4D3D}"/>
                      </a:ext>
                    </a:extLst>
                  </p:cNvPr>
                  <p:cNvSpPr/>
                  <p:nvPr/>
                </p:nvSpPr>
                <p:spPr>
                  <a:xfrm>
                    <a:off x="650148" y="1248927"/>
                    <a:ext cx="244164" cy="244164"/>
                  </a:xfrm>
                  <a:prstGeom prst="rect">
                    <a:avLst/>
                  </a:prstGeom>
                  <a:solidFill>
                    <a:srgbClr val="002060">
                      <a:alpha val="7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>
                      <a:latin typeface="Comic Sans MS" panose="030F0902030302020204" pitchFamily="66" charset="0"/>
                    </a:endParaRP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6EE3D80F-22DF-3B4D-AFEB-F39399C4B810}"/>
                      </a:ext>
                    </a:extLst>
                  </p:cNvPr>
                  <p:cNvSpPr/>
                  <p:nvPr/>
                </p:nvSpPr>
                <p:spPr>
                  <a:xfrm>
                    <a:off x="650147" y="1553180"/>
                    <a:ext cx="244164" cy="244164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>
                      <a:latin typeface="Comic Sans MS" panose="030F0902030302020204" pitchFamily="66" charset="0"/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91987268-83C0-D140-AB16-27280D1B13FD}"/>
                      </a:ext>
                    </a:extLst>
                  </p:cNvPr>
                  <p:cNvSpPr/>
                  <p:nvPr/>
                </p:nvSpPr>
                <p:spPr>
                  <a:xfrm>
                    <a:off x="636663" y="1898271"/>
                    <a:ext cx="244164" cy="244164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>
                      <a:latin typeface="Comic Sans MS" panose="030F0902030302020204" pitchFamily="66" charset="0"/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2C842DDD-EBFC-2545-8D05-CB335AF14BDA}"/>
                      </a:ext>
                    </a:extLst>
                  </p:cNvPr>
                  <p:cNvSpPr/>
                  <p:nvPr/>
                </p:nvSpPr>
                <p:spPr>
                  <a:xfrm>
                    <a:off x="636662" y="2259949"/>
                    <a:ext cx="244164" cy="244164"/>
                  </a:xfrm>
                  <a:prstGeom prst="rect">
                    <a:avLst/>
                  </a:prstGeom>
                  <a:solidFill>
                    <a:srgbClr val="B5121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>
                      <a:latin typeface="Comic Sans MS" panose="030F0902030302020204" pitchFamily="66" charset="0"/>
                    </a:endParaRPr>
                  </a:p>
                </p:txBody>
              </p:sp>
            </p:grp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7D0FA7A0-51B1-104D-81FD-8061CF0C6234}"/>
                    </a:ext>
                  </a:extLst>
                </p:cNvPr>
                <p:cNvSpPr/>
                <p:nvPr/>
              </p:nvSpPr>
              <p:spPr>
                <a:xfrm>
                  <a:off x="3379006" y="1210509"/>
                  <a:ext cx="121539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sz="2400" dirty="0">
                      <a:latin typeface="Comic Sans MS" panose="030F0902030302020204" pitchFamily="66" charset="0"/>
                    </a:rPr>
                    <a:t>0 ACEs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344B86B-3D39-4946-B810-87835E3F04BA}"/>
                    </a:ext>
                  </a:extLst>
                </p:cNvPr>
                <p:cNvSpPr/>
                <p:nvPr/>
              </p:nvSpPr>
              <p:spPr>
                <a:xfrm>
                  <a:off x="3416516" y="1694912"/>
                  <a:ext cx="1016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sz="2400" dirty="0">
                      <a:latin typeface="Comic Sans MS" panose="030F0902030302020204" pitchFamily="66" charset="0"/>
                    </a:rPr>
                    <a:t>1 ACE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BD778BB-E1B7-8044-9527-ABB5988938CD}"/>
                    </a:ext>
                  </a:extLst>
                </p:cNvPr>
                <p:cNvSpPr/>
                <p:nvPr/>
              </p:nvSpPr>
              <p:spPr>
                <a:xfrm>
                  <a:off x="3063215" y="2199157"/>
                  <a:ext cx="153118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sz="2400" dirty="0">
                      <a:latin typeface="Comic Sans MS" panose="030F0902030302020204" pitchFamily="66" charset="0"/>
                    </a:rPr>
                    <a:t>2-3 ACEs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DF0364C-11B3-5143-BE00-29AB02C470C1}"/>
                    </a:ext>
                  </a:extLst>
                </p:cNvPr>
                <p:cNvSpPr/>
                <p:nvPr/>
              </p:nvSpPr>
              <p:spPr>
                <a:xfrm>
                  <a:off x="3223337" y="2781395"/>
                  <a:ext cx="1362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sz="2400" dirty="0">
                      <a:latin typeface="Comic Sans MS" panose="030F0902030302020204" pitchFamily="66" charset="0"/>
                    </a:rPr>
                    <a:t>4+ ACEs</a:t>
                  </a:r>
                  <a:endParaRPr lang="en-US" sz="2400" dirty="0"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3DD19B-6EDA-9047-9D54-22D328FA1720}"/>
                  </a:ext>
                </a:extLst>
              </p:cNvPr>
              <p:cNvSpPr txBox="1"/>
              <p:nvPr/>
            </p:nvSpPr>
            <p:spPr>
              <a:xfrm>
                <a:off x="1056898" y="5685264"/>
                <a:ext cx="19543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rgbClr val="C00000"/>
                    </a:solidFill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(England and Wales; n&gt;15000)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4BC8B3-8A60-2341-9986-4BD70A957D79}"/>
                </a:ext>
              </a:extLst>
            </p:cNvPr>
            <p:cNvSpPr/>
            <p:nvPr/>
          </p:nvSpPr>
          <p:spPr>
            <a:xfrm>
              <a:off x="3281258" y="1149672"/>
              <a:ext cx="809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latin typeface="Comic Sans MS" panose="030F0902030302020204" pitchFamily="66" charset="0"/>
                </a:rPr>
                <a:t>Males</a:t>
              </a:r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891F077-0F5C-E84D-9BE9-E0B97B55E2C8}"/>
              </a:ext>
            </a:extLst>
          </p:cNvPr>
          <p:cNvGrpSpPr/>
          <p:nvPr/>
        </p:nvGrpSpPr>
        <p:grpSpPr>
          <a:xfrm>
            <a:off x="4514148" y="703275"/>
            <a:ext cx="4601364" cy="5325499"/>
            <a:chOff x="4514148" y="703275"/>
            <a:chExt cx="4601364" cy="53254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B7D001-358E-D444-9754-E6F2E82B743C}"/>
                </a:ext>
              </a:extLst>
            </p:cNvPr>
            <p:cNvSpPr/>
            <p:nvPr/>
          </p:nvSpPr>
          <p:spPr>
            <a:xfrm>
              <a:off x="4574148" y="784420"/>
              <a:ext cx="4481365" cy="5244354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 descr="A picture containing table, indoor, cake, birthday&#10;&#10;Description automatically generated">
              <a:extLst>
                <a:ext uri="{FF2B5EF4-FFF2-40B4-BE49-F238E27FC236}">
                  <a16:creationId xmlns:a16="http://schemas.microsoft.com/office/drawing/2014/main" id="{460D5D24-9339-E142-9C39-94BA8910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4131" y="703275"/>
              <a:ext cx="4531381" cy="532549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0891AF6-34CB-3045-81EE-C9A4FEFB1F88}"/>
                </a:ext>
              </a:extLst>
            </p:cNvPr>
            <p:cNvSpPr txBox="1"/>
            <p:nvPr/>
          </p:nvSpPr>
          <p:spPr>
            <a:xfrm>
              <a:off x="6624634" y="5782553"/>
              <a:ext cx="24561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(n= 19,471; Butler, Quigg, Bellis 2020)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DE19F2-1765-9A41-9B42-2E0DB3A24652}"/>
                </a:ext>
              </a:extLst>
            </p:cNvPr>
            <p:cNvSpPr txBox="1"/>
            <p:nvPr/>
          </p:nvSpPr>
          <p:spPr>
            <a:xfrm>
              <a:off x="4514148" y="867337"/>
              <a:ext cx="44813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Ever Adult Victim of </a:t>
              </a:r>
            </a:p>
            <a:p>
              <a:pPr algn="ctr"/>
              <a:r>
                <a:rPr lang="en-GB" sz="2400" b="1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Intimate Partner Violence</a:t>
              </a:r>
            </a:p>
            <a:p>
              <a:pPr algn="ctr"/>
              <a:r>
                <a:rPr lang="en-GB" sz="1200" b="1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(England and Wales Crime Survey)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80888E-E15F-2C4F-9D85-8DF3368AB4DB}"/>
              </a:ext>
            </a:extLst>
          </p:cNvPr>
          <p:cNvSpPr txBox="1"/>
          <p:nvPr/>
        </p:nvSpPr>
        <p:spPr>
          <a:xfrm>
            <a:off x="4775795" y="1963268"/>
            <a:ext cx="41745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Victim of childhood: 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	Psychological abuse 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	Physical abuse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	Sexual abuse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	Witness to domestic violence</a:t>
            </a:r>
          </a:p>
          <a:p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	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7A807B-55F0-CE4D-A661-13AA04CC71A2}"/>
              </a:ext>
            </a:extLst>
          </p:cNvPr>
          <p:cNvSpPr txBox="1"/>
          <p:nvPr/>
        </p:nvSpPr>
        <p:spPr>
          <a:xfrm>
            <a:off x="4833196" y="4060672"/>
            <a:ext cx="3963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Odds of being adult victim </a:t>
            </a:r>
            <a:r>
              <a:rPr lang="en-US" dirty="0">
                <a:latin typeface="Comic Sans MS" panose="030F0902030302020204" pitchFamily="66" charset="0"/>
              </a:rPr>
              <a:t>	</a:t>
            </a:r>
            <a:r>
              <a:rPr lang="en-US" sz="2400" dirty="0">
                <a:latin typeface="Comic Sans MS" panose="030F0902030302020204" pitchFamily="66" charset="0"/>
              </a:rPr>
              <a:t>One ACE 			↑x3.3</a:t>
            </a:r>
          </a:p>
          <a:p>
            <a:r>
              <a:rPr lang="en-US" sz="2400" dirty="0">
                <a:latin typeface="Comic Sans MS" panose="030F0902030302020204" pitchFamily="66" charset="0"/>
              </a:rPr>
              <a:t>	Multiple ACEs	↑x6.4</a:t>
            </a:r>
          </a:p>
          <a:p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4025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0" y="729582"/>
            <a:ext cx="9144000" cy="568265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66" y="5795969"/>
            <a:ext cx="1953121" cy="647461"/>
          </a:xfrm>
          <a:prstGeom prst="rect">
            <a:avLst/>
          </a:prstGeom>
          <a:ln w="38100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3015191" y="405900"/>
            <a:ext cx="3157606" cy="1490171"/>
            <a:chOff x="2885456" y="153974"/>
            <a:chExt cx="3420739" cy="1614352"/>
          </a:xfrm>
        </p:grpSpPr>
        <p:sp>
          <p:nvSpPr>
            <p:cNvPr id="31" name="Rectangle 30"/>
            <p:cNvSpPr/>
            <p:nvPr/>
          </p:nvSpPr>
          <p:spPr>
            <a:xfrm>
              <a:off x="2885456" y="153974"/>
              <a:ext cx="3420739" cy="3296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62" dirty="0">
                  <a:latin typeface="Times" charset="0"/>
                  <a:ea typeface="Times" charset="0"/>
                  <a:cs typeface="Times" charset="0"/>
                </a:rPr>
                <a:t>WEIGHT &amp; EXERCISE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5505419" y="862954"/>
              <a:ext cx="396000" cy="396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1.4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98068" y="1114119"/>
              <a:ext cx="1944216" cy="65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 dirty="0">
                  <a:solidFill>
                    <a:schemeClr val="accent1"/>
                  </a:solidFill>
                  <a:latin typeface="Times" charset="0"/>
                  <a:ea typeface="Times" charset="0"/>
                  <a:cs typeface="Times" charset="0"/>
                </a:rPr>
                <a:t>Physical </a:t>
              </a:r>
            </a:p>
            <a:p>
              <a:pPr algn="ctr"/>
              <a:r>
                <a:rPr lang="en-GB" sz="1662" dirty="0">
                  <a:solidFill>
                    <a:schemeClr val="accent1"/>
                  </a:solidFill>
                  <a:latin typeface="Times" charset="0"/>
                  <a:ea typeface="Times" charset="0"/>
                  <a:cs typeface="Times" charset="0"/>
                </a:rPr>
                <a:t>inactivity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17681" y="1230863"/>
              <a:ext cx="1188514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chemeClr val="accent1"/>
                  </a:solidFill>
                  <a:latin typeface="Times" charset="0"/>
                  <a:ea typeface="Times" charset="0"/>
                  <a:cs typeface="Times" charset="0"/>
                </a:rPr>
                <a:t>Obesity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4516908" y="798814"/>
              <a:ext cx="396000" cy="396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1.2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9487" y="423195"/>
            <a:ext cx="4581514" cy="2978265"/>
            <a:chOff x="-391278" y="172709"/>
            <a:chExt cx="4963306" cy="322645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332632" y="913516"/>
              <a:ext cx="432000" cy="432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2.1</a:t>
              </a: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427280" y="828326"/>
              <a:ext cx="396000" cy="396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1.5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-391278" y="172709"/>
              <a:ext cx="3276735" cy="3127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62" dirty="0">
                  <a:latin typeface="Times" charset="0"/>
                  <a:ea typeface="Times" charset="0"/>
                  <a:cs typeface="Times" charset="0"/>
                </a:rPr>
                <a:t>PHYSICAL HEALTH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06118" y="1168350"/>
              <a:ext cx="1365910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chemeClr val="accent3"/>
                  </a:solidFill>
                  <a:latin typeface="Times" charset="0"/>
                  <a:ea typeface="Times" charset="0"/>
                  <a:cs typeface="Times" charset="0"/>
                </a:rPr>
                <a:t>Diabetes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12181" y="1291546"/>
              <a:ext cx="1550834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 dirty="0">
                  <a:solidFill>
                    <a:schemeClr val="accent3"/>
                  </a:solidFill>
                  <a:latin typeface="Times" charset="0"/>
                  <a:ea typeface="Times" charset="0"/>
                  <a:cs typeface="Times" charset="0"/>
                </a:rPr>
                <a:t>Heart disease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44590" y="1649369"/>
              <a:ext cx="2376265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>
                  <a:solidFill>
                    <a:schemeClr val="accent3"/>
                  </a:solidFill>
                  <a:latin typeface="Times" charset="0"/>
                  <a:ea typeface="Times" charset="0"/>
                  <a:cs typeface="Times" charset="0"/>
                </a:rPr>
                <a:t>Poor self-rated health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59365" y="1982119"/>
              <a:ext cx="2376265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>
                  <a:solidFill>
                    <a:schemeClr val="accent3"/>
                  </a:solidFill>
                  <a:latin typeface="Times" charset="0"/>
                  <a:ea typeface="Times" charset="0"/>
                  <a:cs typeface="Times" charset="0"/>
                </a:rPr>
                <a:t>Cancer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07139" y="2446194"/>
              <a:ext cx="2376265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>
                  <a:solidFill>
                    <a:schemeClr val="accent3"/>
                  </a:solidFill>
                  <a:latin typeface="Times" charset="0"/>
                  <a:ea typeface="Times" charset="0"/>
                  <a:cs typeface="Times" charset="0"/>
                </a:rPr>
                <a:t>Liver/digestive disease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5613" y="3022043"/>
              <a:ext cx="2376265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>
                  <a:solidFill>
                    <a:schemeClr val="accent3"/>
                  </a:solidFill>
                  <a:latin typeface="Times" charset="0"/>
                  <a:ea typeface="Times" charset="0"/>
                  <a:cs typeface="Times" charset="0"/>
                </a:rPr>
                <a:t>Respiratory disease</a:t>
              </a: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1460255" y="1270866"/>
              <a:ext cx="432000" cy="432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2.2</a:t>
              </a: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50787" y="1728059"/>
              <a:ext cx="432000" cy="432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2.3</a:t>
              </a: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309337" y="2122189"/>
              <a:ext cx="504000" cy="504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2.8</a:t>
              </a: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51825" y="2810619"/>
              <a:ext cx="504000" cy="504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3.0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9487" y="3570910"/>
            <a:ext cx="3848002" cy="3287090"/>
            <a:chOff x="-391280" y="3582735"/>
            <a:chExt cx="4168667" cy="3561014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41345" y="3582735"/>
              <a:ext cx="576000" cy="576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3.7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391280" y="6794304"/>
              <a:ext cx="3287139" cy="34944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62">
                  <a:latin typeface="Times" charset="0"/>
                  <a:ea typeface="Times" charset="0"/>
                  <a:cs typeface="Times" charset="0"/>
                </a:rPr>
                <a:t>MENTAL HEALTH</a:t>
              </a: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310318" y="4194605"/>
              <a:ext cx="648000" cy="648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 dirty="0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4.4</a:t>
              </a:r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813337" y="4824184"/>
              <a:ext cx="648000" cy="648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4.4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80711" y="3600106"/>
              <a:ext cx="2376264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>
                  <a:solidFill>
                    <a:schemeClr val="accent5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Anxiety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4875" y="4193721"/>
              <a:ext cx="2376264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>
                  <a:solidFill>
                    <a:schemeClr val="accent5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Low life satisfaction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01123" y="4634034"/>
              <a:ext cx="2376264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2" dirty="0">
                  <a:solidFill>
                    <a:schemeClr val="accent5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Depression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-2042" y="-10615"/>
            <a:ext cx="9144000" cy="4331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15" dirty="0">
                <a:solidFill>
                  <a:schemeClr val="bg1"/>
                </a:solidFill>
                <a:latin typeface="Times" charset="0"/>
                <a:ea typeface="Times" charset="0"/>
                <a:cs typeface="Times" charset="0"/>
              </a:rPr>
              <a:t>Collaborative Global ACE Analysis with WHO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80490" y="422177"/>
            <a:ext cx="3468420" cy="5384361"/>
            <a:chOff x="5772860" y="171606"/>
            <a:chExt cx="3757455" cy="5833057"/>
          </a:xfrm>
        </p:grpSpPr>
        <p:sp>
          <p:nvSpPr>
            <p:cNvPr id="43" name="Rectangle 42"/>
            <p:cNvSpPr/>
            <p:nvPr/>
          </p:nvSpPr>
          <p:spPr>
            <a:xfrm>
              <a:off x="6261914" y="171606"/>
              <a:ext cx="3268401" cy="3138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62" dirty="0">
                  <a:latin typeface="Times" charset="0"/>
                  <a:ea typeface="Times" charset="0"/>
                  <a:cs typeface="Times" charset="0"/>
                </a:rPr>
                <a:t>SEXUAL HEALTH</a:t>
              </a: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7887329" y="1748711"/>
              <a:ext cx="576000" cy="57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3.6</a:t>
              </a: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8323510" y="2437142"/>
              <a:ext cx="576000" cy="57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3.7</a:t>
              </a: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8383078" y="3169455"/>
              <a:ext cx="648000" cy="64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4.2</a:t>
              </a: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6700719" y="5248663"/>
              <a:ext cx="756000" cy="75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5.9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490194" y="1916058"/>
              <a:ext cx="1805101" cy="65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chemeClr val="accent6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Multiple </a:t>
              </a:r>
            </a:p>
            <a:p>
              <a:pPr algn="ctr"/>
              <a:r>
                <a:rPr lang="en-GB" sz="1662" dirty="0">
                  <a:solidFill>
                    <a:schemeClr val="accent6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sexual partners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928241" y="2691585"/>
              <a:ext cx="2514560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chemeClr val="accent6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Early sexual initiation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20000" y="3280786"/>
              <a:ext cx="2514560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chemeClr val="accent6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Teenage pregnancy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72860" y="4945454"/>
              <a:ext cx="1999548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chemeClr val="accent6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STIs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13280" y="1155541"/>
            <a:ext cx="4030528" cy="5702461"/>
            <a:chOff x="5147500" y="966084"/>
            <a:chExt cx="4366405" cy="6177666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5399450" y="5376674"/>
              <a:ext cx="1044000" cy="1044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92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10.2</a:t>
              </a:r>
              <a:endParaRPr lang="en-GB" sz="1662">
                <a:solidFill>
                  <a:schemeClr val="bg1"/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33021" y="6794305"/>
              <a:ext cx="3280884" cy="34944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62" dirty="0">
                  <a:latin typeface="Times" charset="0"/>
                  <a:ea typeface="Times" charset="0"/>
                  <a:cs typeface="Times" charset="0"/>
                </a:rPr>
                <a:t>SUBSTANCE USE</a:t>
              </a:r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6452625" y="966084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 dirty="0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2.2</a:t>
              </a:r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7272430" y="1234095"/>
              <a:ext cx="504000" cy="504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2.8</a:t>
              </a: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8176679" y="3989086"/>
              <a:ext cx="756000" cy="756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5.6</a:t>
              </a: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7529971" y="4749418"/>
              <a:ext cx="756000" cy="756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5.8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83811" y="1329881"/>
              <a:ext cx="2376265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rgbClr val="C00000"/>
                  </a:solidFill>
                  <a:latin typeface="Times" charset="0"/>
                  <a:ea typeface="Times" charset="0"/>
                  <a:cs typeface="Times" charset="0"/>
                </a:rPr>
                <a:t>Smoking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42517" y="1603855"/>
              <a:ext cx="2376265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rgbClr val="C00000"/>
                  </a:solidFill>
                  <a:latin typeface="Times" charset="0"/>
                  <a:ea typeface="Times" charset="0"/>
                  <a:cs typeface="Times" charset="0"/>
                </a:rPr>
                <a:t>Heavy alcohol use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199438" y="3921308"/>
              <a:ext cx="2514561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rgbClr val="C00000"/>
                  </a:solidFill>
                  <a:latin typeface="Times" charset="0"/>
                  <a:ea typeface="Times" charset="0"/>
                  <a:cs typeface="Times" charset="0"/>
                </a:rPr>
                <a:t>Illicit drug use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423338" y="4372636"/>
              <a:ext cx="2984951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rgbClr val="C00000"/>
                  </a:solidFill>
                  <a:latin typeface="Times" charset="0"/>
                  <a:ea typeface="Times" charset="0"/>
                  <a:cs typeface="Times" charset="0"/>
                </a:rPr>
                <a:t>Problem alcohol use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147500" y="4777289"/>
              <a:ext cx="1347904" cy="65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>
                  <a:solidFill>
                    <a:srgbClr val="C00000"/>
                  </a:solidFill>
                  <a:latin typeface="Times" charset="0"/>
                  <a:ea typeface="Times" charset="0"/>
                  <a:cs typeface="Times" charset="0"/>
                </a:rPr>
                <a:t>Problem drug use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07583" y="4552520"/>
            <a:ext cx="4307714" cy="2320749"/>
            <a:chOff x="1577213" y="4657795"/>
            <a:chExt cx="4666690" cy="2514144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664959" y="5245810"/>
              <a:ext cx="900000" cy="90000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7.5</a:t>
              </a: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777948" y="5482401"/>
              <a:ext cx="936000" cy="93600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77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8.1</a:t>
              </a: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4004285" y="5354228"/>
              <a:ext cx="1152000" cy="115200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62" dirty="0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30.1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885455" y="6805467"/>
              <a:ext cx="3358448" cy="36647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62" dirty="0">
                  <a:latin typeface="Times" charset="0"/>
                  <a:ea typeface="Times" charset="0"/>
                  <a:cs typeface="Times" charset="0"/>
                </a:rPr>
                <a:t>VIOLENCE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49442" y="4756258"/>
              <a:ext cx="1510836" cy="65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 dirty="0">
                  <a:solidFill>
                    <a:srgbClr val="7030A0"/>
                  </a:solidFill>
                  <a:latin typeface="Times" charset="0"/>
                  <a:ea typeface="Times" charset="0"/>
                  <a:cs typeface="Times" charset="0"/>
                </a:rPr>
                <a:t>Suicide attempt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663696" y="4935990"/>
              <a:ext cx="1510836" cy="65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2" dirty="0">
                  <a:solidFill>
                    <a:srgbClr val="7030A0"/>
                  </a:solidFill>
                  <a:latin typeface="Times" charset="0"/>
                  <a:ea typeface="Times" charset="0"/>
                  <a:cs typeface="Times" charset="0"/>
                </a:rPr>
                <a:t>Violence</a:t>
              </a:r>
            </a:p>
            <a:p>
              <a:pPr algn="ctr"/>
              <a:r>
                <a:rPr lang="en-GB" sz="1662" dirty="0">
                  <a:solidFill>
                    <a:srgbClr val="7030A0"/>
                  </a:solidFill>
                  <a:latin typeface="Times" charset="0"/>
                  <a:ea typeface="Times" charset="0"/>
                  <a:cs typeface="Times" charset="0"/>
                </a:rPr>
                <a:t>perpetration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577213" y="4657795"/>
              <a:ext cx="1510836" cy="65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662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endParaRPr>
            </a:p>
            <a:p>
              <a:pPr algn="ctr"/>
              <a:r>
                <a:rPr lang="en-GB" sz="1662" dirty="0">
                  <a:solidFill>
                    <a:srgbClr val="7030A0"/>
                  </a:solidFill>
                  <a:latin typeface="Times" charset="0"/>
                  <a:ea typeface="Times" charset="0"/>
                  <a:cs typeface="Times" charset="0"/>
                </a:rPr>
                <a:t>Victimisation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760" y="5467926"/>
            <a:ext cx="973734" cy="9919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37713" y="6287005"/>
            <a:ext cx="4036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omic Sans MS" charset="0"/>
                <a:ea typeface="Comic Sans MS" charset="0"/>
                <a:cs typeface="Comic Sans MS" charset="0"/>
              </a:rPr>
              <a:t>Hughes, Bellis</a:t>
            </a:r>
            <a:r>
              <a:rPr lang="en-US" sz="1100">
                <a:latin typeface="Comic Sans MS" charset="0"/>
                <a:ea typeface="Comic Sans MS" charset="0"/>
                <a:cs typeface="Comic Sans MS" charset="0"/>
              </a:rPr>
              <a:t>, Hardcastle et al, 2017 Lancet Public Health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053968-6719-624B-9F6A-74BB6DC9082A}"/>
              </a:ext>
            </a:extLst>
          </p:cNvPr>
          <p:cNvSpPr/>
          <p:nvPr/>
        </p:nvSpPr>
        <p:spPr>
          <a:xfrm>
            <a:off x="3061441" y="2315245"/>
            <a:ext cx="2694630" cy="1998619"/>
          </a:xfrm>
          <a:prstGeom prst="ellipse">
            <a:avLst/>
          </a:prstGeom>
          <a:solidFill>
            <a:srgbClr val="C659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AF91C8-5158-E745-ACA0-4B5732C22A89}"/>
              </a:ext>
            </a:extLst>
          </p:cNvPr>
          <p:cNvSpPr txBox="1"/>
          <p:nvPr/>
        </p:nvSpPr>
        <p:spPr>
          <a:xfrm flipH="1">
            <a:off x="3473586" y="2654057"/>
            <a:ext cx="188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4+ACEs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Vs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No ACEs</a:t>
            </a:r>
          </a:p>
        </p:txBody>
      </p:sp>
    </p:spTree>
    <p:extLst>
      <p:ext uri="{BB962C8B-B14F-4D97-AF65-F5344CB8AC3E}">
        <p14:creationId xmlns:p14="http://schemas.microsoft.com/office/powerpoint/2010/main" val="4250673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AE5A75-CA35-CE4A-B537-79A91C99BE9A}"/>
              </a:ext>
            </a:extLst>
          </p:cNvPr>
          <p:cNvSpPr/>
          <p:nvPr/>
        </p:nvSpPr>
        <p:spPr>
          <a:xfrm>
            <a:off x="229353" y="752303"/>
            <a:ext cx="8794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omic Sans MS" panose="030F0902030302020204" pitchFamily="66" charset="0"/>
              </a:rPr>
              <a:t>HUMAN CAPITAL MODEL- </a:t>
            </a:r>
            <a:r>
              <a:rPr lang="en-GB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assign a monetary value to loss of health calculated as reduced or lost economic productivity.</a:t>
            </a:r>
            <a:endParaRPr lang="en-GB" sz="2000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  <p:graphicFrame>
        <p:nvGraphicFramePr>
          <p:cNvPr id="23" name="Content Placeholder 5">
            <a:extLst>
              <a:ext uri="{FF2B5EF4-FFF2-40B4-BE49-F238E27FC236}">
                <a16:creationId xmlns:a16="http://schemas.microsoft.com/office/drawing/2014/main" id="{6F71C5D5-FAB6-8A4F-B234-8722AFA0B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200945"/>
              </p:ext>
            </p:extLst>
          </p:nvPr>
        </p:nvGraphicFramePr>
        <p:xfrm>
          <a:off x="182336" y="933205"/>
          <a:ext cx="7886700" cy="4666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E31EAF3-01F5-4E46-9E87-9A43DB1F8F8D}"/>
              </a:ext>
            </a:extLst>
          </p:cNvPr>
          <p:cNvGrpSpPr/>
          <p:nvPr/>
        </p:nvGrpSpPr>
        <p:grpSpPr>
          <a:xfrm>
            <a:off x="8075781" y="1254510"/>
            <a:ext cx="1052725" cy="1046956"/>
            <a:chOff x="3519275" y="1926772"/>
            <a:chExt cx="1052725" cy="10469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6B55E5-04A7-4F4E-B524-24BD29CBC0C1}"/>
                </a:ext>
              </a:extLst>
            </p:cNvPr>
            <p:cNvSpPr/>
            <p:nvPr/>
          </p:nvSpPr>
          <p:spPr>
            <a:xfrm>
              <a:off x="3529695" y="1926772"/>
              <a:ext cx="1042305" cy="104695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808761005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7287" y="114095"/>
                            <a:pt x="175284" y="-2861"/>
                            <a:pt x="315686" y="0"/>
                          </a:cubicBezTo>
                          <a:cubicBezTo>
                            <a:pt x="452631" y="23697"/>
                            <a:pt x="649487" y="126269"/>
                            <a:pt x="631372" y="275998"/>
                          </a:cubicBezTo>
                          <a:cubicBezTo>
                            <a:pt x="649001" y="409200"/>
                            <a:pt x="455812" y="540850"/>
                            <a:pt x="315686" y="551996"/>
                          </a:cubicBezTo>
                          <a:cubicBezTo>
                            <a:pt x="105946" y="574522"/>
                            <a:pt x="17704" y="462530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38096" y="88896"/>
                            <a:pt x="152841" y="29190"/>
                            <a:pt x="315686" y="0"/>
                          </a:cubicBezTo>
                          <a:cubicBezTo>
                            <a:pt x="481982" y="-4454"/>
                            <a:pt x="603275" y="132974"/>
                            <a:pt x="631372" y="275998"/>
                          </a:cubicBezTo>
                          <a:cubicBezTo>
                            <a:pt x="655538" y="437360"/>
                            <a:pt x="481736" y="562511"/>
                            <a:pt x="315686" y="551996"/>
                          </a:cubicBezTo>
                          <a:cubicBezTo>
                            <a:pt x="144840" y="554754"/>
                            <a:pt x="-7039" y="43249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1F9207-AE53-9A45-AFFD-BB9E39D6CD8D}"/>
                </a:ext>
              </a:extLst>
            </p:cNvPr>
            <p:cNvSpPr/>
            <p:nvPr/>
          </p:nvSpPr>
          <p:spPr>
            <a:xfrm>
              <a:off x="3519275" y="2196012"/>
              <a:ext cx="10198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£Billions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Per year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D82986-04F6-7545-A8A6-CCF971190649}"/>
              </a:ext>
            </a:extLst>
          </p:cNvPr>
          <p:cNvSpPr txBox="1"/>
          <p:nvPr/>
        </p:nvSpPr>
        <p:spPr>
          <a:xfrm rot="5400000">
            <a:off x="7815309" y="2761708"/>
            <a:ext cx="1621649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Fraction attributable to ACEs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A270F9-5D48-134C-803E-EE8EED1F2B7D}"/>
              </a:ext>
            </a:extLst>
          </p:cNvPr>
          <p:cNvSpPr txBox="1"/>
          <p:nvPr/>
        </p:nvSpPr>
        <p:spPr>
          <a:xfrm>
            <a:off x="-474132" y="111711"/>
            <a:ext cx="994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902030302020204" pitchFamily="66" charset="0"/>
              </a:rPr>
              <a:t>The Costs of ACEs in England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D1599D-9BD8-DF4E-8E46-739F6032A66D}"/>
              </a:ext>
            </a:extLst>
          </p:cNvPr>
          <p:cNvSpPr/>
          <p:nvPr/>
        </p:nvSpPr>
        <p:spPr>
          <a:xfrm>
            <a:off x="3720565" y="6596390"/>
            <a:ext cx="54234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Comic Sans MS" panose="030F0902030302020204" pitchFamily="66" charset="0"/>
              </a:rPr>
              <a:t>BMJ Open, Hughes, Ford, Kadel, Sharp and Bellis, 2020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BBE0DE-9F09-9342-A88F-B365EB65C7FB}"/>
              </a:ext>
            </a:extLst>
          </p:cNvPr>
          <p:cNvGrpSpPr/>
          <p:nvPr/>
        </p:nvGrpSpPr>
        <p:grpSpPr>
          <a:xfrm>
            <a:off x="399406" y="5642586"/>
            <a:ext cx="8306068" cy="864486"/>
            <a:chOff x="327617" y="5492552"/>
            <a:chExt cx="2659918" cy="86448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CD7C2A3-7C2F-2041-A3C3-BB71C612F35E}"/>
                </a:ext>
              </a:extLst>
            </p:cNvPr>
            <p:cNvSpPr/>
            <p:nvPr/>
          </p:nvSpPr>
          <p:spPr>
            <a:xfrm>
              <a:off x="385078" y="5600805"/>
              <a:ext cx="25714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ACEs explain only a proportion of these conditions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But that equates to A</a:t>
              </a:r>
              <a:r>
                <a:rPr lang="en-GB" sz="2000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CE Attributable £40.6 Billion/Year</a:t>
              </a:r>
              <a:endParaRPr lang="en-GB" sz="2000" dirty="0">
                <a:solidFill>
                  <a:schemeClr val="bg1"/>
                </a:solidFill>
                <a:effectLst/>
                <a:latin typeface="Comic Sans MS" panose="030F0902030302020204" pitchFamily="66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BFB1C6-94E2-A146-8976-7FC5FF6D36D2}"/>
                </a:ext>
              </a:extLst>
            </p:cNvPr>
            <p:cNvSpPr/>
            <p:nvPr/>
          </p:nvSpPr>
          <p:spPr>
            <a:xfrm>
              <a:off x="327617" y="5492552"/>
              <a:ext cx="2659918" cy="86448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3045" y="1494381"/>
            <a:ext cx="2164927" cy="1336659"/>
            <a:chOff x="323045" y="1494381"/>
            <a:chExt cx="2164927" cy="133665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A90518-FACE-2B4C-94D0-F3999DF31A5D}"/>
                </a:ext>
              </a:extLst>
            </p:cNvPr>
            <p:cNvSpPr/>
            <p:nvPr/>
          </p:nvSpPr>
          <p:spPr>
            <a:xfrm>
              <a:off x="323045" y="2127986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30279" y="127161"/>
                            <a:pt x="148039" y="-13793"/>
                            <a:pt x="315686" y="0"/>
                          </a:cubicBezTo>
                          <a:cubicBezTo>
                            <a:pt x="447917" y="-6450"/>
                            <a:pt x="600044" y="153064"/>
                            <a:pt x="631372" y="275998"/>
                          </a:cubicBezTo>
                          <a:cubicBezTo>
                            <a:pt x="629104" y="406802"/>
                            <a:pt x="476689" y="570543"/>
                            <a:pt x="315686" y="551996"/>
                          </a:cubicBezTo>
                          <a:cubicBezTo>
                            <a:pt x="149923" y="556803"/>
                            <a:pt x="33621" y="436511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41175" y="98171"/>
                            <a:pt x="106272" y="13161"/>
                            <a:pt x="315686" y="0"/>
                          </a:cubicBezTo>
                          <a:cubicBezTo>
                            <a:pt x="523767" y="7101"/>
                            <a:pt x="596248" y="124686"/>
                            <a:pt x="631372" y="275998"/>
                          </a:cubicBezTo>
                          <a:cubicBezTo>
                            <a:pt x="613067" y="446303"/>
                            <a:pt x="484753" y="581193"/>
                            <a:pt x="315686" y="551996"/>
                          </a:cubicBezTo>
                          <a:cubicBezTo>
                            <a:pt x="136938" y="549589"/>
                            <a:pt x="36331" y="445786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2.2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78D04D2-986D-D547-9890-7F44C6EE457A}"/>
                </a:ext>
              </a:extLst>
            </p:cNvPr>
            <p:cNvSpPr/>
            <p:nvPr/>
          </p:nvSpPr>
          <p:spPr>
            <a:xfrm>
              <a:off x="1399700" y="1494381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978248048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1161" y="132896"/>
                            <a:pt x="138995" y="-2936"/>
                            <a:pt x="315686" y="0"/>
                          </a:cubicBezTo>
                          <a:cubicBezTo>
                            <a:pt x="477786" y="769"/>
                            <a:pt x="629729" y="130208"/>
                            <a:pt x="631372" y="275998"/>
                          </a:cubicBezTo>
                          <a:cubicBezTo>
                            <a:pt x="631414" y="415810"/>
                            <a:pt x="459146" y="562567"/>
                            <a:pt x="315686" y="551996"/>
                          </a:cubicBezTo>
                          <a:cubicBezTo>
                            <a:pt x="114144" y="516811"/>
                            <a:pt x="13650" y="420771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22978" y="81197"/>
                            <a:pt x="183656" y="-18872"/>
                            <a:pt x="315686" y="0"/>
                          </a:cubicBezTo>
                          <a:cubicBezTo>
                            <a:pt x="494677" y="9841"/>
                            <a:pt x="626583" y="125802"/>
                            <a:pt x="631372" y="275998"/>
                          </a:cubicBezTo>
                          <a:cubicBezTo>
                            <a:pt x="607286" y="407526"/>
                            <a:pt x="498195" y="548963"/>
                            <a:pt x="315686" y="551996"/>
                          </a:cubicBezTo>
                          <a:cubicBezTo>
                            <a:pt x="110169" y="519511"/>
                            <a:pt x="3906" y="431387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 7.4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279FD2-9CAF-F64A-9470-D343A40EE8FB}"/>
                </a:ext>
              </a:extLst>
            </p:cNvPr>
            <p:cNvSpPr/>
            <p:nvPr/>
          </p:nvSpPr>
          <p:spPr>
            <a:xfrm>
              <a:off x="1947972" y="2291040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617256088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-21320" y="114834"/>
                            <a:pt x="118995" y="40372"/>
                            <a:pt x="315686" y="0"/>
                          </a:cubicBezTo>
                          <a:cubicBezTo>
                            <a:pt x="501540" y="13211"/>
                            <a:pt x="637644" y="129981"/>
                            <a:pt x="631372" y="275998"/>
                          </a:cubicBezTo>
                          <a:cubicBezTo>
                            <a:pt x="614178" y="423158"/>
                            <a:pt x="523776" y="590962"/>
                            <a:pt x="315686" y="551996"/>
                          </a:cubicBezTo>
                          <a:cubicBezTo>
                            <a:pt x="134045" y="561855"/>
                            <a:pt x="-32023" y="399054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9943" y="94215"/>
                            <a:pt x="165501" y="37876"/>
                            <a:pt x="315686" y="0"/>
                          </a:cubicBezTo>
                          <a:cubicBezTo>
                            <a:pt x="479763" y="-28592"/>
                            <a:pt x="656720" y="138731"/>
                            <a:pt x="631372" y="275998"/>
                          </a:cubicBezTo>
                          <a:cubicBezTo>
                            <a:pt x="628639" y="398606"/>
                            <a:pt x="477927" y="557449"/>
                            <a:pt x="315686" y="551996"/>
                          </a:cubicBezTo>
                          <a:cubicBezTo>
                            <a:pt x="140016" y="545656"/>
                            <a:pt x="10604" y="443717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0.7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CA90518-FACE-2B4C-94D0-F3999DF31A5D}"/>
                </a:ext>
              </a:extLst>
            </p:cNvPr>
            <p:cNvSpPr/>
            <p:nvPr/>
          </p:nvSpPr>
          <p:spPr>
            <a:xfrm>
              <a:off x="861581" y="1884822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30279" y="127161"/>
                            <a:pt x="148039" y="-13793"/>
                            <a:pt x="315686" y="0"/>
                          </a:cubicBezTo>
                          <a:cubicBezTo>
                            <a:pt x="447917" y="-6450"/>
                            <a:pt x="600044" y="153064"/>
                            <a:pt x="631372" y="275998"/>
                          </a:cubicBezTo>
                          <a:cubicBezTo>
                            <a:pt x="629104" y="406802"/>
                            <a:pt x="476689" y="570543"/>
                            <a:pt x="315686" y="551996"/>
                          </a:cubicBezTo>
                          <a:cubicBezTo>
                            <a:pt x="149923" y="556803"/>
                            <a:pt x="33621" y="436511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41175" y="98171"/>
                            <a:pt x="106272" y="13161"/>
                            <a:pt x="315686" y="0"/>
                          </a:cubicBezTo>
                          <a:cubicBezTo>
                            <a:pt x="523767" y="7101"/>
                            <a:pt x="596248" y="124686"/>
                            <a:pt x="631372" y="275998"/>
                          </a:cubicBezTo>
                          <a:cubicBezTo>
                            <a:pt x="613067" y="446303"/>
                            <a:pt x="484753" y="581193"/>
                            <a:pt x="315686" y="551996"/>
                          </a:cubicBezTo>
                          <a:cubicBezTo>
                            <a:pt x="136938" y="549589"/>
                            <a:pt x="36331" y="445786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4.9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5233" y="1492202"/>
            <a:ext cx="4882165" cy="1352989"/>
            <a:chOff x="3035233" y="1492202"/>
            <a:chExt cx="4882165" cy="135298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75C7E0C-C625-7A45-86F1-F173EBA0A9C2}"/>
                </a:ext>
              </a:extLst>
            </p:cNvPr>
            <p:cNvSpPr/>
            <p:nvPr/>
          </p:nvSpPr>
          <p:spPr>
            <a:xfrm>
              <a:off x="3035233" y="2216958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80906851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-29172" y="96129"/>
                            <a:pt x="122037" y="-38266"/>
                            <a:pt x="315686" y="0"/>
                          </a:cubicBezTo>
                          <a:cubicBezTo>
                            <a:pt x="492905" y="3520"/>
                            <a:pt x="664449" y="146417"/>
                            <a:pt x="631372" y="275998"/>
                          </a:cubicBezTo>
                          <a:cubicBezTo>
                            <a:pt x="633357" y="413327"/>
                            <a:pt x="469668" y="535064"/>
                            <a:pt x="315686" y="551996"/>
                          </a:cubicBezTo>
                          <a:cubicBezTo>
                            <a:pt x="124614" y="561479"/>
                            <a:pt x="12931" y="46407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2796" y="128008"/>
                            <a:pt x="178339" y="-32312"/>
                            <a:pt x="315686" y="0"/>
                          </a:cubicBezTo>
                          <a:cubicBezTo>
                            <a:pt x="507247" y="24512"/>
                            <a:pt x="652602" y="107866"/>
                            <a:pt x="631372" y="275998"/>
                          </a:cubicBezTo>
                          <a:cubicBezTo>
                            <a:pt x="640158" y="384447"/>
                            <a:pt x="525730" y="582640"/>
                            <a:pt x="315686" y="551996"/>
                          </a:cubicBezTo>
                          <a:cubicBezTo>
                            <a:pt x="135205" y="592438"/>
                            <a:pt x="-12289" y="41634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1.7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2B4D2DC-F572-004E-8A90-CC120DA1CB66}"/>
                </a:ext>
              </a:extLst>
            </p:cNvPr>
            <p:cNvSpPr/>
            <p:nvPr/>
          </p:nvSpPr>
          <p:spPr>
            <a:xfrm>
              <a:off x="3575233" y="2079177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808761005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7287" y="114095"/>
                            <a:pt x="175284" y="-2861"/>
                            <a:pt x="315686" y="0"/>
                          </a:cubicBezTo>
                          <a:cubicBezTo>
                            <a:pt x="452631" y="23697"/>
                            <a:pt x="649487" y="126269"/>
                            <a:pt x="631372" y="275998"/>
                          </a:cubicBezTo>
                          <a:cubicBezTo>
                            <a:pt x="649001" y="409200"/>
                            <a:pt x="455812" y="540850"/>
                            <a:pt x="315686" y="551996"/>
                          </a:cubicBezTo>
                          <a:cubicBezTo>
                            <a:pt x="105946" y="574522"/>
                            <a:pt x="17704" y="462530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38096" y="88896"/>
                            <a:pt x="152841" y="29190"/>
                            <a:pt x="315686" y="0"/>
                          </a:cubicBezTo>
                          <a:cubicBezTo>
                            <a:pt x="481982" y="-4454"/>
                            <a:pt x="603275" y="132974"/>
                            <a:pt x="631372" y="275998"/>
                          </a:cubicBezTo>
                          <a:cubicBezTo>
                            <a:pt x="655538" y="437360"/>
                            <a:pt x="481736" y="562511"/>
                            <a:pt x="315686" y="551996"/>
                          </a:cubicBezTo>
                          <a:cubicBezTo>
                            <a:pt x="144840" y="554754"/>
                            <a:pt x="-7039" y="43249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2.5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D23A861-E59E-0442-83A2-BE1F583A399D}"/>
                </a:ext>
              </a:extLst>
            </p:cNvPr>
            <p:cNvSpPr/>
            <p:nvPr/>
          </p:nvSpPr>
          <p:spPr>
            <a:xfrm>
              <a:off x="5206445" y="1492202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09101877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3800" y="121801"/>
                            <a:pt x="167623" y="14407"/>
                            <a:pt x="315686" y="0"/>
                          </a:cubicBezTo>
                          <a:cubicBezTo>
                            <a:pt x="447217" y="-11809"/>
                            <a:pt x="647851" y="127290"/>
                            <a:pt x="631372" y="275998"/>
                          </a:cubicBezTo>
                          <a:cubicBezTo>
                            <a:pt x="650933" y="426471"/>
                            <a:pt x="475257" y="567678"/>
                            <a:pt x="315686" y="551996"/>
                          </a:cubicBezTo>
                          <a:cubicBezTo>
                            <a:pt x="149333" y="576575"/>
                            <a:pt x="520" y="43373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8187" y="107290"/>
                            <a:pt x="115848" y="22181"/>
                            <a:pt x="315686" y="0"/>
                          </a:cubicBezTo>
                          <a:cubicBezTo>
                            <a:pt x="487962" y="-10197"/>
                            <a:pt x="609321" y="151018"/>
                            <a:pt x="631372" y="275998"/>
                          </a:cubicBezTo>
                          <a:cubicBezTo>
                            <a:pt x="643598" y="456821"/>
                            <a:pt x="491525" y="504948"/>
                            <a:pt x="315686" y="551996"/>
                          </a:cubicBezTo>
                          <a:cubicBezTo>
                            <a:pt x="139669" y="565433"/>
                            <a:pt x="-16139" y="424160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  <a:endParaRPr lang="en-US" sz="16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7.5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5C2077-7D1C-0843-B3B3-012D5BFDCA9F}"/>
                </a:ext>
              </a:extLst>
            </p:cNvPr>
            <p:cNvSpPr/>
            <p:nvPr/>
          </p:nvSpPr>
          <p:spPr>
            <a:xfrm>
              <a:off x="5756811" y="1944250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7911187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8969" y="130462"/>
                            <a:pt x="133373" y="31447"/>
                            <a:pt x="315686" y="0"/>
                          </a:cubicBezTo>
                          <a:cubicBezTo>
                            <a:pt x="497861" y="-10585"/>
                            <a:pt x="660778" y="110167"/>
                            <a:pt x="631372" y="275998"/>
                          </a:cubicBezTo>
                          <a:cubicBezTo>
                            <a:pt x="626304" y="390063"/>
                            <a:pt x="482160" y="543616"/>
                            <a:pt x="315686" y="551996"/>
                          </a:cubicBezTo>
                          <a:cubicBezTo>
                            <a:pt x="142097" y="545025"/>
                            <a:pt x="27995" y="445961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1400" y="150624"/>
                            <a:pt x="128047" y="-9909"/>
                            <a:pt x="315686" y="0"/>
                          </a:cubicBezTo>
                          <a:cubicBezTo>
                            <a:pt x="473001" y="2206"/>
                            <a:pt x="671352" y="117777"/>
                            <a:pt x="631372" y="275998"/>
                          </a:cubicBezTo>
                          <a:cubicBezTo>
                            <a:pt x="638185" y="426360"/>
                            <a:pt x="520578" y="524612"/>
                            <a:pt x="315686" y="551996"/>
                          </a:cubicBezTo>
                          <a:cubicBezTo>
                            <a:pt x="102617" y="555204"/>
                            <a:pt x="-9251" y="46087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  <a:endParaRPr lang="en-US" sz="16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4.1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8303EB-CEC9-BF41-BC04-DE8D589A378E}"/>
                </a:ext>
              </a:extLst>
            </p:cNvPr>
            <p:cNvSpPr/>
            <p:nvPr/>
          </p:nvSpPr>
          <p:spPr>
            <a:xfrm>
              <a:off x="6828772" y="2264488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558881134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-2340" y="84287"/>
                            <a:pt x="156166" y="-6907"/>
                            <a:pt x="315686" y="0"/>
                          </a:cubicBezTo>
                          <a:cubicBezTo>
                            <a:pt x="453519" y="-11878"/>
                            <a:pt x="587027" y="113351"/>
                            <a:pt x="631372" y="275998"/>
                          </a:cubicBezTo>
                          <a:cubicBezTo>
                            <a:pt x="619766" y="423318"/>
                            <a:pt x="474742" y="547385"/>
                            <a:pt x="315686" y="551996"/>
                          </a:cubicBezTo>
                          <a:cubicBezTo>
                            <a:pt x="126040" y="563258"/>
                            <a:pt x="-6781" y="44041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12728" y="132167"/>
                            <a:pt x="154707" y="7167"/>
                            <a:pt x="315686" y="0"/>
                          </a:cubicBezTo>
                          <a:cubicBezTo>
                            <a:pt x="495353" y="45292"/>
                            <a:pt x="617809" y="130568"/>
                            <a:pt x="631372" y="275998"/>
                          </a:cubicBezTo>
                          <a:cubicBezTo>
                            <a:pt x="668176" y="409392"/>
                            <a:pt x="484702" y="526256"/>
                            <a:pt x="315686" y="551996"/>
                          </a:cubicBezTo>
                          <a:cubicBezTo>
                            <a:pt x="118655" y="553373"/>
                            <a:pt x="-22888" y="401424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  <a:endParaRPr lang="en-US" sz="16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1.2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2AD2808-7B62-334A-84DA-4841E99CEC2C}"/>
                </a:ext>
              </a:extLst>
            </p:cNvPr>
            <p:cNvSpPr/>
            <p:nvPr/>
          </p:nvSpPr>
          <p:spPr>
            <a:xfrm>
              <a:off x="7377398" y="1831966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998267428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40855" y="120977"/>
                            <a:pt x="111166" y="-18584"/>
                            <a:pt x="315686" y="0"/>
                          </a:cubicBezTo>
                          <a:cubicBezTo>
                            <a:pt x="516836" y="28389"/>
                            <a:pt x="603601" y="94420"/>
                            <a:pt x="631372" y="275998"/>
                          </a:cubicBezTo>
                          <a:cubicBezTo>
                            <a:pt x="621675" y="448706"/>
                            <a:pt x="507197" y="531310"/>
                            <a:pt x="315686" y="551996"/>
                          </a:cubicBezTo>
                          <a:cubicBezTo>
                            <a:pt x="115470" y="536567"/>
                            <a:pt x="-4338" y="464370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2412" y="139648"/>
                            <a:pt x="143148" y="47000"/>
                            <a:pt x="315686" y="0"/>
                          </a:cubicBezTo>
                          <a:cubicBezTo>
                            <a:pt x="473522" y="18418"/>
                            <a:pt x="625164" y="93760"/>
                            <a:pt x="631372" y="275998"/>
                          </a:cubicBezTo>
                          <a:cubicBezTo>
                            <a:pt x="667636" y="400602"/>
                            <a:pt x="477498" y="559021"/>
                            <a:pt x="315686" y="551996"/>
                          </a:cubicBezTo>
                          <a:cubicBezTo>
                            <a:pt x="114707" y="571445"/>
                            <a:pt x="18110" y="397871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5.1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D23A861-E59E-0442-83A2-BE1F583A399D}"/>
                </a:ext>
              </a:extLst>
            </p:cNvPr>
            <p:cNvSpPr/>
            <p:nvPr/>
          </p:nvSpPr>
          <p:spPr>
            <a:xfrm>
              <a:off x="4121514" y="1649628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09101877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3800" y="121801"/>
                            <a:pt x="167623" y="14407"/>
                            <a:pt x="315686" y="0"/>
                          </a:cubicBezTo>
                          <a:cubicBezTo>
                            <a:pt x="447217" y="-11809"/>
                            <a:pt x="647851" y="127290"/>
                            <a:pt x="631372" y="275998"/>
                          </a:cubicBezTo>
                          <a:cubicBezTo>
                            <a:pt x="650933" y="426471"/>
                            <a:pt x="475257" y="567678"/>
                            <a:pt x="315686" y="551996"/>
                          </a:cubicBezTo>
                          <a:cubicBezTo>
                            <a:pt x="149333" y="576575"/>
                            <a:pt x="520" y="43373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8187" y="107290"/>
                            <a:pt x="115848" y="22181"/>
                            <a:pt x="315686" y="0"/>
                          </a:cubicBezTo>
                          <a:cubicBezTo>
                            <a:pt x="487962" y="-10197"/>
                            <a:pt x="609321" y="151018"/>
                            <a:pt x="631372" y="275998"/>
                          </a:cubicBezTo>
                          <a:cubicBezTo>
                            <a:pt x="643598" y="456821"/>
                            <a:pt x="491525" y="504948"/>
                            <a:pt x="315686" y="551996"/>
                          </a:cubicBezTo>
                          <a:cubicBezTo>
                            <a:pt x="139669" y="565433"/>
                            <a:pt x="-16139" y="424160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  <a:endParaRPr lang="en-US" sz="16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6.6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23A861-E59E-0442-83A2-BE1F583A399D}"/>
                </a:ext>
              </a:extLst>
            </p:cNvPr>
            <p:cNvSpPr/>
            <p:nvPr/>
          </p:nvSpPr>
          <p:spPr>
            <a:xfrm>
              <a:off x="4670727" y="2305191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09101877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3800" y="121801"/>
                            <a:pt x="167623" y="14407"/>
                            <a:pt x="315686" y="0"/>
                          </a:cubicBezTo>
                          <a:cubicBezTo>
                            <a:pt x="447217" y="-11809"/>
                            <a:pt x="647851" y="127290"/>
                            <a:pt x="631372" y="275998"/>
                          </a:cubicBezTo>
                          <a:cubicBezTo>
                            <a:pt x="650933" y="426471"/>
                            <a:pt x="475257" y="567678"/>
                            <a:pt x="315686" y="551996"/>
                          </a:cubicBezTo>
                          <a:cubicBezTo>
                            <a:pt x="149333" y="576575"/>
                            <a:pt x="520" y="43373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8187" y="107290"/>
                            <a:pt x="115848" y="22181"/>
                            <a:pt x="315686" y="0"/>
                          </a:cubicBezTo>
                          <a:cubicBezTo>
                            <a:pt x="487962" y="-10197"/>
                            <a:pt x="609321" y="151018"/>
                            <a:pt x="631372" y="275998"/>
                          </a:cubicBezTo>
                          <a:cubicBezTo>
                            <a:pt x="643598" y="456821"/>
                            <a:pt x="491525" y="504948"/>
                            <a:pt x="315686" y="551996"/>
                          </a:cubicBezTo>
                          <a:cubicBezTo>
                            <a:pt x="139669" y="565433"/>
                            <a:pt x="-16139" y="424160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  <a:endParaRPr lang="en-US" sz="16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0.4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23A861-E59E-0442-83A2-BE1F583A399D}"/>
                </a:ext>
              </a:extLst>
            </p:cNvPr>
            <p:cNvSpPr/>
            <p:nvPr/>
          </p:nvSpPr>
          <p:spPr>
            <a:xfrm>
              <a:off x="6296329" y="2011739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09101877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3800" y="121801"/>
                            <a:pt x="167623" y="14407"/>
                            <a:pt x="315686" y="0"/>
                          </a:cubicBezTo>
                          <a:cubicBezTo>
                            <a:pt x="447217" y="-11809"/>
                            <a:pt x="647851" y="127290"/>
                            <a:pt x="631372" y="275998"/>
                          </a:cubicBezTo>
                          <a:cubicBezTo>
                            <a:pt x="650933" y="426471"/>
                            <a:pt x="475257" y="567678"/>
                            <a:pt x="315686" y="551996"/>
                          </a:cubicBezTo>
                          <a:cubicBezTo>
                            <a:pt x="149333" y="576575"/>
                            <a:pt x="520" y="43373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8187" y="107290"/>
                            <a:pt x="115848" y="22181"/>
                            <a:pt x="315686" y="0"/>
                          </a:cubicBezTo>
                          <a:cubicBezTo>
                            <a:pt x="487962" y="-10197"/>
                            <a:pt x="609321" y="151018"/>
                            <a:pt x="631372" y="275998"/>
                          </a:cubicBezTo>
                          <a:cubicBezTo>
                            <a:pt x="643598" y="456821"/>
                            <a:pt x="491525" y="504948"/>
                            <a:pt x="315686" y="551996"/>
                          </a:cubicBezTo>
                          <a:cubicBezTo>
                            <a:pt x="139669" y="565433"/>
                            <a:pt x="-16139" y="424160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£</a:t>
              </a:r>
              <a:endParaRPr lang="en-US" sz="16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3.1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3" grpId="0">
        <p:bldAsOne/>
      </p:bldGraphic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1805</Words>
  <Application>Microsoft Macintosh PowerPoint</Application>
  <PresentationFormat>On-screen Show (4:3)</PresentationFormat>
  <Paragraphs>417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Chalkboard</vt:lpstr>
      <vt:lpstr>Comic Sans MS</vt:lpstr>
      <vt:lpstr>Courier New</vt:lpstr>
      <vt:lpstr>Sylfaen</vt:lpstr>
      <vt:lpstr>Times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Bio-molecular Developments</vt:lpstr>
      <vt:lpstr>PowerPoint Presentation</vt:lpstr>
      <vt:lpstr>Child Health and Concurrent ACEs  (Age under 18 years)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Resilience</vt:lpstr>
      <vt:lpstr>PowerPoint Presentation</vt:lpstr>
      <vt:lpstr>Low Childhood Resilience = Most missing from  Felt important or special; Felt loved; Someone to take care of and protect them.  In Family, looked out for each other, felt close, source of strength and support</vt:lpstr>
      <vt:lpstr>PowerPoint Presentation</vt:lpstr>
      <vt:lpstr>Trauma Informed Approaches</vt:lpstr>
      <vt:lpstr>Mobilising the Public Sector &amp; Public </vt:lpstr>
      <vt:lpstr>PowerPoint Presentation</vt:lpstr>
      <vt:lpstr>PowerPoint Presentation</vt:lpstr>
      <vt:lpstr>PowerPoint Presentation</vt:lpstr>
      <vt:lpstr>PowerPoint Presentation</vt:lpstr>
      <vt:lpstr>Perceptions of service supportiveness as  not supportive at all</vt:lpstr>
      <vt:lpstr>PowerPoint Presentation</vt:lpstr>
      <vt:lpstr>Childhood Adversity as Motivator?</vt:lpstr>
      <vt:lpstr>Trauma Informed Prevention of  Adverse Childhood Experiences A Taskforce of the European Healthy Cities Network </vt:lpstr>
      <vt:lpstr>ACEs and Trauma Informed Responses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`Most know about ACEs All Police Trained Yout and Council Trained Informed Champions who train others Think people after me are the trainers</dc:title>
  <dc:creator>Mark Bellis</dc:creator>
  <cp:lastModifiedBy>Mark Bellis</cp:lastModifiedBy>
  <cp:revision>59</cp:revision>
  <dcterms:created xsi:type="dcterms:W3CDTF">2021-05-06T08:12:38Z</dcterms:created>
  <dcterms:modified xsi:type="dcterms:W3CDTF">2021-06-04T09:25:58Z</dcterms:modified>
</cp:coreProperties>
</file>