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2"/>
  </p:sldMasterIdLst>
  <p:notesMasterIdLst>
    <p:notesMasterId r:id="rId25"/>
  </p:notesMasterIdLst>
  <p:handoutMasterIdLst>
    <p:handoutMasterId r:id="rId26"/>
  </p:handoutMasterIdLst>
  <p:sldIdLst>
    <p:sldId id="357" r:id="rId3"/>
    <p:sldId id="276" r:id="rId4"/>
    <p:sldId id="324" r:id="rId5"/>
    <p:sldId id="327" r:id="rId6"/>
    <p:sldId id="387" r:id="rId7"/>
    <p:sldId id="391" r:id="rId8"/>
    <p:sldId id="383" r:id="rId9"/>
    <p:sldId id="384" r:id="rId10"/>
    <p:sldId id="386" r:id="rId11"/>
    <p:sldId id="390" r:id="rId12"/>
    <p:sldId id="402" r:id="rId13"/>
    <p:sldId id="401" r:id="rId14"/>
    <p:sldId id="393" r:id="rId15"/>
    <p:sldId id="397" r:id="rId16"/>
    <p:sldId id="427" r:id="rId17"/>
    <p:sldId id="415" r:id="rId18"/>
    <p:sldId id="428" r:id="rId19"/>
    <p:sldId id="419" r:id="rId20"/>
    <p:sldId id="398" r:id="rId21"/>
    <p:sldId id="426" r:id="rId22"/>
    <p:sldId id="363" r:id="rId23"/>
    <p:sldId id="382" r:id="rId24"/>
  </p:sldIdLst>
  <p:sldSz cx="12192000" cy="6858000"/>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87000" autoAdjust="0"/>
  </p:normalViewPr>
  <p:slideViewPr>
    <p:cSldViewPr snapToGrid="0">
      <p:cViewPr varScale="1">
        <p:scale>
          <a:sx n="69" d="100"/>
          <a:sy n="69" d="100"/>
        </p:scale>
        <p:origin x="1272" y="62"/>
      </p:cViewPr>
      <p:guideLst/>
    </p:cSldViewPr>
  </p:slideViewPr>
  <p:outlineViewPr>
    <p:cViewPr>
      <p:scale>
        <a:sx n="33" d="100"/>
        <a:sy n="33" d="100"/>
      </p:scale>
      <p:origin x="0" y="-2736"/>
    </p:cViewPr>
  </p:outlineViewPr>
  <p:notesTextViewPr>
    <p:cViewPr>
      <p:scale>
        <a:sx n="1" d="1"/>
        <a:sy n="1" d="1"/>
      </p:scale>
      <p:origin x="0" y="0"/>
    </p:cViewPr>
  </p:notesTextViewPr>
  <p:notesViewPr>
    <p:cSldViewPr snapToGrid="0">
      <p:cViewPr varScale="1">
        <p:scale>
          <a:sx n="62" d="100"/>
          <a:sy n="62" d="100"/>
        </p:scale>
        <p:origin x="322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88D18-8FDC-4647-816E-3E2F2029D70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2BB170E0-8A5F-46FD-BAB2-86A5519F63E7}">
      <dgm:prSet/>
      <dgm:spPr/>
      <dgm:t>
        <a:bodyPr/>
        <a:lstStyle/>
        <a:p>
          <a:r>
            <a:rPr lang="en-GB"/>
            <a:t>Residential Addiction Treatment Services:</a:t>
          </a:r>
          <a:endParaRPr lang="en-US"/>
        </a:p>
      </dgm:t>
    </dgm:pt>
    <dgm:pt modelId="{A0F79DA7-A559-43FF-8A50-D44857AD2740}" type="parTrans" cxnId="{583ACD09-D156-455E-980D-AD29FC8E7309}">
      <dgm:prSet/>
      <dgm:spPr/>
      <dgm:t>
        <a:bodyPr/>
        <a:lstStyle/>
        <a:p>
          <a:endParaRPr lang="en-US"/>
        </a:p>
      </dgm:t>
    </dgm:pt>
    <dgm:pt modelId="{5A4D0C78-C5D7-4F39-9676-6BD5D82140A9}" type="sibTrans" cxnId="{583ACD09-D156-455E-980D-AD29FC8E7309}">
      <dgm:prSet/>
      <dgm:spPr/>
      <dgm:t>
        <a:bodyPr/>
        <a:lstStyle/>
        <a:p>
          <a:endParaRPr lang="en-US"/>
        </a:p>
      </dgm:t>
    </dgm:pt>
    <dgm:pt modelId="{6034A1A8-E4B8-4BB2-98A8-2C03E7B29A9B}">
      <dgm:prSet/>
      <dgm:spPr/>
      <dgm:t>
        <a:bodyPr/>
        <a:lstStyle/>
        <a:p>
          <a:r>
            <a:rPr lang="en-GB"/>
            <a:t>Mixed Gender</a:t>
          </a:r>
          <a:endParaRPr lang="en-US"/>
        </a:p>
      </dgm:t>
    </dgm:pt>
    <dgm:pt modelId="{55AC9742-FA23-4130-B47B-6EEBE5635316}" type="parTrans" cxnId="{0392B851-D0FF-4BC0-B9E0-1BE730DA97AD}">
      <dgm:prSet/>
      <dgm:spPr/>
      <dgm:t>
        <a:bodyPr/>
        <a:lstStyle/>
        <a:p>
          <a:endParaRPr lang="en-US"/>
        </a:p>
      </dgm:t>
    </dgm:pt>
    <dgm:pt modelId="{BC228DB5-4C61-48A1-B217-7859F579EFDD}" type="sibTrans" cxnId="{0392B851-D0FF-4BC0-B9E0-1BE730DA97AD}">
      <dgm:prSet/>
      <dgm:spPr/>
      <dgm:t>
        <a:bodyPr/>
        <a:lstStyle/>
        <a:p>
          <a:endParaRPr lang="en-US"/>
        </a:p>
      </dgm:t>
    </dgm:pt>
    <dgm:pt modelId="{040C924B-C8FC-4BD2-BEAF-F02EB3832B68}">
      <dgm:prSet/>
      <dgm:spPr/>
      <dgm:t>
        <a:bodyPr/>
        <a:lstStyle/>
        <a:p>
          <a:r>
            <a:rPr lang="en-GB"/>
            <a:t>Women Only</a:t>
          </a:r>
          <a:endParaRPr lang="en-US"/>
        </a:p>
      </dgm:t>
    </dgm:pt>
    <dgm:pt modelId="{4E74FFD4-C14A-41B1-A375-D2859DE34D0A}" type="parTrans" cxnId="{D815EDB7-1791-4D37-844A-AF86A8B93DD6}">
      <dgm:prSet/>
      <dgm:spPr/>
      <dgm:t>
        <a:bodyPr/>
        <a:lstStyle/>
        <a:p>
          <a:endParaRPr lang="en-US"/>
        </a:p>
      </dgm:t>
    </dgm:pt>
    <dgm:pt modelId="{E221EE2A-CF2F-4F1D-856A-DDFD4DFE35AC}" type="sibTrans" cxnId="{D815EDB7-1791-4D37-844A-AF86A8B93DD6}">
      <dgm:prSet/>
      <dgm:spPr/>
      <dgm:t>
        <a:bodyPr/>
        <a:lstStyle/>
        <a:p>
          <a:endParaRPr lang="en-US"/>
        </a:p>
      </dgm:t>
    </dgm:pt>
    <dgm:pt modelId="{2BB7408B-A604-41BD-A74A-3D357B0386D0}">
      <dgm:prSet/>
      <dgm:spPr/>
      <dgm:t>
        <a:bodyPr/>
        <a:lstStyle/>
        <a:p>
          <a:r>
            <a:rPr lang="en-GB" dirty="0"/>
            <a:t>Resettlement Service</a:t>
          </a:r>
          <a:endParaRPr lang="en-US" dirty="0"/>
        </a:p>
      </dgm:t>
    </dgm:pt>
    <dgm:pt modelId="{108C2040-7200-4E0E-A6F8-DD253A10DFA8}" type="parTrans" cxnId="{86669B41-FB83-4760-8480-324C44536B4F}">
      <dgm:prSet/>
      <dgm:spPr/>
      <dgm:t>
        <a:bodyPr/>
        <a:lstStyle/>
        <a:p>
          <a:endParaRPr lang="en-US"/>
        </a:p>
      </dgm:t>
    </dgm:pt>
    <dgm:pt modelId="{1E332FC0-9594-43EA-B9F6-EF36821D7F10}" type="sibTrans" cxnId="{86669B41-FB83-4760-8480-324C44536B4F}">
      <dgm:prSet/>
      <dgm:spPr/>
      <dgm:t>
        <a:bodyPr/>
        <a:lstStyle/>
        <a:p>
          <a:endParaRPr lang="en-US"/>
        </a:p>
      </dgm:t>
    </dgm:pt>
    <dgm:pt modelId="{5D3B02E0-4A33-4D7B-9F37-0FC43CB3793B}">
      <dgm:prSet/>
      <dgm:spPr/>
      <dgm:t>
        <a:bodyPr/>
        <a:lstStyle/>
        <a:p>
          <a:r>
            <a:rPr lang="en-GB"/>
            <a:t>Recovery Focused Social Enterprises:</a:t>
          </a:r>
          <a:endParaRPr lang="en-US"/>
        </a:p>
      </dgm:t>
    </dgm:pt>
    <dgm:pt modelId="{E5128E97-CEDF-4CD0-950F-8D6F0AE832E9}" type="parTrans" cxnId="{C8B45CFB-A8F5-4397-96B7-C3B585D8F7B6}">
      <dgm:prSet/>
      <dgm:spPr/>
      <dgm:t>
        <a:bodyPr/>
        <a:lstStyle/>
        <a:p>
          <a:endParaRPr lang="en-US"/>
        </a:p>
      </dgm:t>
    </dgm:pt>
    <dgm:pt modelId="{9ACA7D3A-0BA6-47E5-9FF6-E28825DC7B2C}" type="sibTrans" cxnId="{C8B45CFB-A8F5-4397-96B7-C3B585D8F7B6}">
      <dgm:prSet/>
      <dgm:spPr/>
      <dgm:t>
        <a:bodyPr/>
        <a:lstStyle/>
        <a:p>
          <a:endParaRPr lang="en-US"/>
        </a:p>
      </dgm:t>
    </dgm:pt>
    <dgm:pt modelId="{A9589000-91E9-441D-8C00-7620AAD700B3}">
      <dgm:prSet/>
      <dgm:spPr/>
      <dgm:t>
        <a:bodyPr/>
        <a:lstStyle/>
        <a:p>
          <a:r>
            <a:rPr lang="en-GB" dirty="0"/>
            <a:t>The Hubs – Hub Eats, Learning Academy, Maintenance team</a:t>
          </a:r>
          <a:endParaRPr lang="en-US" dirty="0"/>
        </a:p>
      </dgm:t>
    </dgm:pt>
    <dgm:pt modelId="{CF64896D-09A0-43AB-9211-9D334E816D7A}" type="parTrans" cxnId="{D4191DF3-327B-4D32-A3CE-252FDF482DEE}">
      <dgm:prSet/>
      <dgm:spPr/>
      <dgm:t>
        <a:bodyPr/>
        <a:lstStyle/>
        <a:p>
          <a:endParaRPr lang="en-US"/>
        </a:p>
      </dgm:t>
    </dgm:pt>
    <dgm:pt modelId="{DADFFC50-32CC-4CF3-B1E5-C9630BCC6F24}" type="sibTrans" cxnId="{D4191DF3-327B-4D32-A3CE-252FDF482DEE}">
      <dgm:prSet/>
      <dgm:spPr/>
      <dgm:t>
        <a:bodyPr/>
        <a:lstStyle/>
        <a:p>
          <a:endParaRPr lang="en-US"/>
        </a:p>
      </dgm:t>
    </dgm:pt>
    <dgm:pt modelId="{B9EC42AB-A14C-44CC-A30A-072FF86F885A}">
      <dgm:prSet/>
      <dgm:spPr/>
      <dgm:t>
        <a:bodyPr/>
        <a:lstStyle/>
        <a:p>
          <a:r>
            <a:rPr lang="en-GB"/>
            <a:t>Women’s Community Services:</a:t>
          </a:r>
          <a:endParaRPr lang="en-US"/>
        </a:p>
      </dgm:t>
    </dgm:pt>
    <dgm:pt modelId="{C41AD155-4DED-4779-A115-4BD80604F748}" type="parTrans" cxnId="{EF914772-F08B-446D-A935-36A99F2F195A}">
      <dgm:prSet/>
      <dgm:spPr/>
      <dgm:t>
        <a:bodyPr/>
        <a:lstStyle/>
        <a:p>
          <a:endParaRPr lang="en-US"/>
        </a:p>
      </dgm:t>
    </dgm:pt>
    <dgm:pt modelId="{40654C6C-BEDC-4C87-86D8-FDC4385F4BA3}" type="sibTrans" cxnId="{EF914772-F08B-446D-A935-36A99F2F195A}">
      <dgm:prSet/>
      <dgm:spPr/>
      <dgm:t>
        <a:bodyPr/>
        <a:lstStyle/>
        <a:p>
          <a:endParaRPr lang="en-US"/>
        </a:p>
      </dgm:t>
    </dgm:pt>
    <dgm:pt modelId="{DCD502DD-8028-498B-977D-EF6C1C4D30DE}">
      <dgm:prSet/>
      <dgm:spPr/>
      <dgm:t>
        <a:bodyPr/>
        <a:lstStyle/>
        <a:p>
          <a:r>
            <a:rPr lang="en-GB" dirty="0"/>
            <a:t>Women’s Centres in Gloucester, Swindon and Bridgewater, Bristol</a:t>
          </a:r>
          <a:endParaRPr lang="en-US" dirty="0"/>
        </a:p>
      </dgm:t>
    </dgm:pt>
    <dgm:pt modelId="{D7652DEF-CB87-4FCE-B029-F0E35CD92CF0}" type="parTrans" cxnId="{D383ED51-E0D8-40EF-A303-A03ECC3FE9F1}">
      <dgm:prSet/>
      <dgm:spPr/>
      <dgm:t>
        <a:bodyPr/>
        <a:lstStyle/>
        <a:p>
          <a:endParaRPr lang="en-US"/>
        </a:p>
      </dgm:t>
    </dgm:pt>
    <dgm:pt modelId="{62DCB84A-29C2-480D-8EF8-9C574722B44F}" type="sibTrans" cxnId="{D383ED51-E0D8-40EF-A303-A03ECC3FE9F1}">
      <dgm:prSet/>
      <dgm:spPr/>
      <dgm:t>
        <a:bodyPr/>
        <a:lstStyle/>
        <a:p>
          <a:endParaRPr lang="en-US"/>
        </a:p>
      </dgm:t>
    </dgm:pt>
    <dgm:pt modelId="{C3E008BA-1626-414E-92D7-0644F7A31A55}">
      <dgm:prSet/>
      <dgm:spPr/>
      <dgm:t>
        <a:bodyPr/>
        <a:lstStyle/>
        <a:p>
          <a:r>
            <a:rPr lang="en-GB" dirty="0"/>
            <a:t>Women involved in the Criminal Justice System</a:t>
          </a:r>
          <a:endParaRPr lang="en-US" dirty="0"/>
        </a:p>
      </dgm:t>
    </dgm:pt>
    <dgm:pt modelId="{3EBF307B-AB86-412F-89D0-B26E7C9B5E46}" type="parTrans" cxnId="{0229E5A0-036D-482C-862F-239B51499BE6}">
      <dgm:prSet/>
      <dgm:spPr/>
      <dgm:t>
        <a:bodyPr/>
        <a:lstStyle/>
        <a:p>
          <a:endParaRPr lang="en-US"/>
        </a:p>
      </dgm:t>
    </dgm:pt>
    <dgm:pt modelId="{EFBFF20A-6795-41D1-9586-5E58AFB533BB}" type="sibTrans" cxnId="{0229E5A0-036D-482C-862F-239B51499BE6}">
      <dgm:prSet/>
      <dgm:spPr/>
      <dgm:t>
        <a:bodyPr/>
        <a:lstStyle/>
        <a:p>
          <a:endParaRPr lang="en-US"/>
        </a:p>
      </dgm:t>
    </dgm:pt>
    <dgm:pt modelId="{F403D6DA-9925-4DD1-9DF6-F2C3D76DDDEB}">
      <dgm:prSet/>
      <dgm:spPr/>
      <dgm:t>
        <a:bodyPr/>
        <a:lstStyle/>
        <a:p>
          <a:r>
            <a:rPr lang="en-GB"/>
            <a:t>Prison In-reach</a:t>
          </a:r>
          <a:endParaRPr lang="en-US"/>
        </a:p>
      </dgm:t>
    </dgm:pt>
    <dgm:pt modelId="{BD6A8596-9205-4526-A0B7-E513FA7A0DEB}" type="parTrans" cxnId="{4D868B75-A96E-4593-BDA3-7AF34FBE296C}">
      <dgm:prSet/>
      <dgm:spPr/>
      <dgm:t>
        <a:bodyPr/>
        <a:lstStyle/>
        <a:p>
          <a:endParaRPr lang="en-US"/>
        </a:p>
      </dgm:t>
    </dgm:pt>
    <dgm:pt modelId="{951FEA5F-CF80-4D6B-9924-D5A78352188B}" type="sibTrans" cxnId="{4D868B75-A96E-4593-BDA3-7AF34FBE296C}">
      <dgm:prSet/>
      <dgm:spPr/>
      <dgm:t>
        <a:bodyPr/>
        <a:lstStyle/>
        <a:p>
          <a:endParaRPr lang="en-US"/>
        </a:p>
      </dgm:t>
    </dgm:pt>
    <dgm:pt modelId="{729904DC-D623-42A9-85E4-4A96A928EBB8}">
      <dgm:prSet/>
      <dgm:spPr/>
      <dgm:t>
        <a:bodyPr/>
        <a:lstStyle/>
        <a:p>
          <a:r>
            <a:rPr lang="en-GB"/>
            <a:t>Sex Worker Outreach Projects</a:t>
          </a:r>
          <a:endParaRPr lang="en-US"/>
        </a:p>
      </dgm:t>
    </dgm:pt>
    <dgm:pt modelId="{C36E38D5-418D-4922-95B2-7DBA5D36E43E}" type="parTrans" cxnId="{D4C2933B-B823-4D98-8A46-8E24FD643071}">
      <dgm:prSet/>
      <dgm:spPr/>
      <dgm:t>
        <a:bodyPr/>
        <a:lstStyle/>
        <a:p>
          <a:endParaRPr lang="en-US"/>
        </a:p>
      </dgm:t>
    </dgm:pt>
    <dgm:pt modelId="{2E404322-24C8-4776-94A3-E189B52CD860}" type="sibTrans" cxnId="{D4C2933B-B823-4D98-8A46-8E24FD643071}">
      <dgm:prSet/>
      <dgm:spPr/>
      <dgm:t>
        <a:bodyPr/>
        <a:lstStyle/>
        <a:p>
          <a:endParaRPr lang="en-US"/>
        </a:p>
      </dgm:t>
    </dgm:pt>
    <dgm:pt modelId="{2D5B52DD-566B-4F60-920F-E7FCAECF57D2}">
      <dgm:prSet/>
      <dgm:spPr/>
      <dgm:t>
        <a:bodyPr/>
        <a:lstStyle/>
        <a:p>
          <a:r>
            <a:rPr lang="en-GB"/>
            <a:t>Women experiencing multiple disadvantage</a:t>
          </a:r>
          <a:endParaRPr lang="en-US"/>
        </a:p>
      </dgm:t>
    </dgm:pt>
    <dgm:pt modelId="{925364DB-A26B-4B2A-9339-CCFFD1BD8754}" type="parTrans" cxnId="{1D7B3C11-5D95-41B4-B79B-20ADE150F9C9}">
      <dgm:prSet/>
      <dgm:spPr/>
      <dgm:t>
        <a:bodyPr/>
        <a:lstStyle/>
        <a:p>
          <a:endParaRPr lang="en-US"/>
        </a:p>
      </dgm:t>
    </dgm:pt>
    <dgm:pt modelId="{EFC25292-CAD3-4F53-A36A-45F5B2C5C01C}" type="sibTrans" cxnId="{1D7B3C11-5D95-41B4-B79B-20ADE150F9C9}">
      <dgm:prSet/>
      <dgm:spPr/>
      <dgm:t>
        <a:bodyPr/>
        <a:lstStyle/>
        <a:p>
          <a:endParaRPr lang="en-US"/>
        </a:p>
      </dgm:t>
    </dgm:pt>
    <dgm:pt modelId="{1CCC780A-9874-43E6-96B7-E5ED4A44490E}" type="pres">
      <dgm:prSet presAssocID="{C8588D18-8FDC-4647-816E-3E2F2029D700}" presName="linear" presStyleCnt="0">
        <dgm:presLayoutVars>
          <dgm:dir/>
          <dgm:animLvl val="lvl"/>
          <dgm:resizeHandles val="exact"/>
        </dgm:presLayoutVars>
      </dgm:prSet>
      <dgm:spPr/>
    </dgm:pt>
    <dgm:pt modelId="{A2709F17-7D6F-47E4-A7BB-EA9F18C3E032}" type="pres">
      <dgm:prSet presAssocID="{2BB170E0-8A5F-46FD-BAB2-86A5519F63E7}" presName="parentLin" presStyleCnt="0"/>
      <dgm:spPr/>
    </dgm:pt>
    <dgm:pt modelId="{B22B3FC3-9823-4C29-B6E4-86E0EE15C659}" type="pres">
      <dgm:prSet presAssocID="{2BB170E0-8A5F-46FD-BAB2-86A5519F63E7}" presName="parentLeftMargin" presStyleLbl="node1" presStyleIdx="0" presStyleCnt="3"/>
      <dgm:spPr/>
    </dgm:pt>
    <dgm:pt modelId="{1A2F2872-7A0B-421B-B87C-3F9C5FD6C22E}" type="pres">
      <dgm:prSet presAssocID="{2BB170E0-8A5F-46FD-BAB2-86A5519F63E7}" presName="parentText" presStyleLbl="node1" presStyleIdx="0" presStyleCnt="3">
        <dgm:presLayoutVars>
          <dgm:chMax val="0"/>
          <dgm:bulletEnabled val="1"/>
        </dgm:presLayoutVars>
      </dgm:prSet>
      <dgm:spPr/>
    </dgm:pt>
    <dgm:pt modelId="{D145F6C6-7BBE-44FD-B21F-33DCE76F2941}" type="pres">
      <dgm:prSet presAssocID="{2BB170E0-8A5F-46FD-BAB2-86A5519F63E7}" presName="negativeSpace" presStyleCnt="0"/>
      <dgm:spPr/>
    </dgm:pt>
    <dgm:pt modelId="{EFB81A9A-A7E6-4B03-BEAA-E0092A4E1D13}" type="pres">
      <dgm:prSet presAssocID="{2BB170E0-8A5F-46FD-BAB2-86A5519F63E7}" presName="childText" presStyleLbl="conFgAcc1" presStyleIdx="0" presStyleCnt="3">
        <dgm:presLayoutVars>
          <dgm:bulletEnabled val="1"/>
        </dgm:presLayoutVars>
      </dgm:prSet>
      <dgm:spPr/>
    </dgm:pt>
    <dgm:pt modelId="{6ECBEC99-AF52-4224-BF66-139689CBA36B}" type="pres">
      <dgm:prSet presAssocID="{5A4D0C78-C5D7-4F39-9676-6BD5D82140A9}" presName="spaceBetweenRectangles" presStyleCnt="0"/>
      <dgm:spPr/>
    </dgm:pt>
    <dgm:pt modelId="{27839C9A-E793-4887-A1D4-C8BEC7476B81}" type="pres">
      <dgm:prSet presAssocID="{5D3B02E0-4A33-4D7B-9F37-0FC43CB3793B}" presName="parentLin" presStyleCnt="0"/>
      <dgm:spPr/>
    </dgm:pt>
    <dgm:pt modelId="{BFD32A48-DECE-4291-9FC1-164B577E1FB0}" type="pres">
      <dgm:prSet presAssocID="{5D3B02E0-4A33-4D7B-9F37-0FC43CB3793B}" presName="parentLeftMargin" presStyleLbl="node1" presStyleIdx="0" presStyleCnt="3"/>
      <dgm:spPr/>
    </dgm:pt>
    <dgm:pt modelId="{E56721ED-A912-490C-A117-8134AB0A9903}" type="pres">
      <dgm:prSet presAssocID="{5D3B02E0-4A33-4D7B-9F37-0FC43CB3793B}" presName="parentText" presStyleLbl="node1" presStyleIdx="1" presStyleCnt="3">
        <dgm:presLayoutVars>
          <dgm:chMax val="0"/>
          <dgm:bulletEnabled val="1"/>
        </dgm:presLayoutVars>
      </dgm:prSet>
      <dgm:spPr/>
    </dgm:pt>
    <dgm:pt modelId="{B4349817-0186-4351-B2AF-3D9971B0E812}" type="pres">
      <dgm:prSet presAssocID="{5D3B02E0-4A33-4D7B-9F37-0FC43CB3793B}" presName="negativeSpace" presStyleCnt="0"/>
      <dgm:spPr/>
    </dgm:pt>
    <dgm:pt modelId="{58ACB377-FD1A-4E7B-B891-640234317C08}" type="pres">
      <dgm:prSet presAssocID="{5D3B02E0-4A33-4D7B-9F37-0FC43CB3793B}" presName="childText" presStyleLbl="conFgAcc1" presStyleIdx="1" presStyleCnt="3">
        <dgm:presLayoutVars>
          <dgm:bulletEnabled val="1"/>
        </dgm:presLayoutVars>
      </dgm:prSet>
      <dgm:spPr/>
    </dgm:pt>
    <dgm:pt modelId="{6561EAD5-E854-41B6-97F2-BAAC82F70223}" type="pres">
      <dgm:prSet presAssocID="{9ACA7D3A-0BA6-47E5-9FF6-E28825DC7B2C}" presName="spaceBetweenRectangles" presStyleCnt="0"/>
      <dgm:spPr/>
    </dgm:pt>
    <dgm:pt modelId="{2EC36CB6-5993-4287-A885-710C8D4CE87C}" type="pres">
      <dgm:prSet presAssocID="{B9EC42AB-A14C-44CC-A30A-072FF86F885A}" presName="parentLin" presStyleCnt="0"/>
      <dgm:spPr/>
    </dgm:pt>
    <dgm:pt modelId="{217C9D27-D14F-4A27-B761-4DBDA2B6F554}" type="pres">
      <dgm:prSet presAssocID="{B9EC42AB-A14C-44CC-A30A-072FF86F885A}" presName="parentLeftMargin" presStyleLbl="node1" presStyleIdx="1" presStyleCnt="3"/>
      <dgm:spPr/>
    </dgm:pt>
    <dgm:pt modelId="{1EA0816F-39E5-41EE-BAA4-FA883D8C6968}" type="pres">
      <dgm:prSet presAssocID="{B9EC42AB-A14C-44CC-A30A-072FF86F885A}" presName="parentText" presStyleLbl="node1" presStyleIdx="2" presStyleCnt="3">
        <dgm:presLayoutVars>
          <dgm:chMax val="0"/>
          <dgm:bulletEnabled val="1"/>
        </dgm:presLayoutVars>
      </dgm:prSet>
      <dgm:spPr/>
    </dgm:pt>
    <dgm:pt modelId="{ADB726CB-18FF-4D82-B138-6165311BEDB9}" type="pres">
      <dgm:prSet presAssocID="{B9EC42AB-A14C-44CC-A30A-072FF86F885A}" presName="negativeSpace" presStyleCnt="0"/>
      <dgm:spPr/>
    </dgm:pt>
    <dgm:pt modelId="{9F69D0E3-7540-4B9A-A0C7-B24F84988880}" type="pres">
      <dgm:prSet presAssocID="{B9EC42AB-A14C-44CC-A30A-072FF86F885A}" presName="childText" presStyleLbl="conFgAcc1" presStyleIdx="2" presStyleCnt="3">
        <dgm:presLayoutVars>
          <dgm:bulletEnabled val="1"/>
        </dgm:presLayoutVars>
      </dgm:prSet>
      <dgm:spPr/>
    </dgm:pt>
  </dgm:ptLst>
  <dgm:cxnLst>
    <dgm:cxn modelId="{42F7CA04-E3B3-4A9E-A4A5-5F27963A2928}" type="presOf" srcId="{F403D6DA-9925-4DD1-9DF6-F2C3D76DDDEB}" destId="{9F69D0E3-7540-4B9A-A0C7-B24F84988880}" srcOrd="0" destOrd="2" presId="urn:microsoft.com/office/officeart/2005/8/layout/list1"/>
    <dgm:cxn modelId="{583ACD09-D156-455E-980D-AD29FC8E7309}" srcId="{C8588D18-8FDC-4647-816E-3E2F2029D700}" destId="{2BB170E0-8A5F-46FD-BAB2-86A5519F63E7}" srcOrd="0" destOrd="0" parTransId="{A0F79DA7-A559-43FF-8A50-D44857AD2740}" sibTransId="{5A4D0C78-C5D7-4F39-9676-6BD5D82140A9}"/>
    <dgm:cxn modelId="{1D7B3C11-5D95-41B4-B79B-20ADE150F9C9}" srcId="{B9EC42AB-A14C-44CC-A30A-072FF86F885A}" destId="{2D5B52DD-566B-4F60-920F-E7FCAECF57D2}" srcOrd="4" destOrd="0" parTransId="{925364DB-A26B-4B2A-9339-CCFFD1BD8754}" sibTransId="{EFC25292-CAD3-4F53-A36A-45F5B2C5C01C}"/>
    <dgm:cxn modelId="{AF45F927-4464-45BC-9B52-1AE04209032B}" type="presOf" srcId="{2BB7408B-A604-41BD-A74A-3D357B0386D0}" destId="{EFB81A9A-A7E6-4B03-BEAA-E0092A4E1D13}" srcOrd="0" destOrd="2" presId="urn:microsoft.com/office/officeart/2005/8/layout/list1"/>
    <dgm:cxn modelId="{1A0D062C-37A0-47F5-9F6E-C174EDCBB91D}" type="presOf" srcId="{5D3B02E0-4A33-4D7B-9F37-0FC43CB3793B}" destId="{E56721ED-A912-490C-A117-8134AB0A9903}" srcOrd="1" destOrd="0" presId="urn:microsoft.com/office/officeart/2005/8/layout/list1"/>
    <dgm:cxn modelId="{D4C2933B-B823-4D98-8A46-8E24FD643071}" srcId="{B9EC42AB-A14C-44CC-A30A-072FF86F885A}" destId="{729904DC-D623-42A9-85E4-4A96A928EBB8}" srcOrd="3" destOrd="0" parTransId="{C36E38D5-418D-4922-95B2-7DBA5D36E43E}" sibTransId="{2E404322-24C8-4776-94A3-E189B52CD860}"/>
    <dgm:cxn modelId="{E5042E3D-0FF0-438C-945B-F8909C818B1C}" type="presOf" srcId="{C8588D18-8FDC-4647-816E-3E2F2029D700}" destId="{1CCC780A-9874-43E6-96B7-E5ED4A44490E}" srcOrd="0" destOrd="0" presId="urn:microsoft.com/office/officeart/2005/8/layout/list1"/>
    <dgm:cxn modelId="{86669B41-FB83-4760-8480-324C44536B4F}" srcId="{2BB170E0-8A5F-46FD-BAB2-86A5519F63E7}" destId="{2BB7408B-A604-41BD-A74A-3D357B0386D0}" srcOrd="2" destOrd="0" parTransId="{108C2040-7200-4E0E-A6F8-DD253A10DFA8}" sibTransId="{1E332FC0-9594-43EA-B9F6-EF36821D7F10}"/>
    <dgm:cxn modelId="{5590A861-A0F5-4264-A3DA-2D88FA14AEAC}" type="presOf" srcId="{2BB170E0-8A5F-46FD-BAB2-86A5519F63E7}" destId="{B22B3FC3-9823-4C29-B6E4-86E0EE15C659}" srcOrd="0" destOrd="0" presId="urn:microsoft.com/office/officeart/2005/8/layout/list1"/>
    <dgm:cxn modelId="{43FBBA46-349E-440A-95DC-7578771F3A1C}" type="presOf" srcId="{2BB170E0-8A5F-46FD-BAB2-86A5519F63E7}" destId="{1A2F2872-7A0B-421B-B87C-3F9C5FD6C22E}" srcOrd="1" destOrd="0" presId="urn:microsoft.com/office/officeart/2005/8/layout/list1"/>
    <dgm:cxn modelId="{0392B851-D0FF-4BC0-B9E0-1BE730DA97AD}" srcId="{2BB170E0-8A5F-46FD-BAB2-86A5519F63E7}" destId="{6034A1A8-E4B8-4BB2-98A8-2C03E7B29A9B}" srcOrd="0" destOrd="0" parTransId="{55AC9742-FA23-4130-B47B-6EEBE5635316}" sibTransId="{BC228DB5-4C61-48A1-B217-7859F579EFDD}"/>
    <dgm:cxn modelId="{D383ED51-E0D8-40EF-A303-A03ECC3FE9F1}" srcId="{B9EC42AB-A14C-44CC-A30A-072FF86F885A}" destId="{DCD502DD-8028-498B-977D-EF6C1C4D30DE}" srcOrd="0" destOrd="0" parTransId="{D7652DEF-CB87-4FCE-B029-F0E35CD92CF0}" sibTransId="{62DCB84A-29C2-480D-8EF8-9C574722B44F}"/>
    <dgm:cxn modelId="{EF914772-F08B-446D-A935-36A99F2F195A}" srcId="{C8588D18-8FDC-4647-816E-3E2F2029D700}" destId="{B9EC42AB-A14C-44CC-A30A-072FF86F885A}" srcOrd="2" destOrd="0" parTransId="{C41AD155-4DED-4779-A115-4BD80604F748}" sibTransId="{40654C6C-BEDC-4C87-86D8-FDC4385F4BA3}"/>
    <dgm:cxn modelId="{4D868B75-A96E-4593-BDA3-7AF34FBE296C}" srcId="{B9EC42AB-A14C-44CC-A30A-072FF86F885A}" destId="{F403D6DA-9925-4DD1-9DF6-F2C3D76DDDEB}" srcOrd="2" destOrd="0" parTransId="{BD6A8596-9205-4526-A0B7-E513FA7A0DEB}" sibTransId="{951FEA5F-CF80-4D6B-9924-D5A78352188B}"/>
    <dgm:cxn modelId="{2340E689-8905-496B-9A22-8389EBAD6693}" type="presOf" srcId="{2D5B52DD-566B-4F60-920F-E7FCAECF57D2}" destId="{9F69D0E3-7540-4B9A-A0C7-B24F84988880}" srcOrd="0" destOrd="4" presId="urn:microsoft.com/office/officeart/2005/8/layout/list1"/>
    <dgm:cxn modelId="{EC9BC58B-480F-445A-8417-5B486F5566CC}" type="presOf" srcId="{B9EC42AB-A14C-44CC-A30A-072FF86F885A}" destId="{217C9D27-D14F-4A27-B761-4DBDA2B6F554}" srcOrd="0" destOrd="0" presId="urn:microsoft.com/office/officeart/2005/8/layout/list1"/>
    <dgm:cxn modelId="{F58EC499-D4EE-4A66-A543-3EA928DAC0B2}" type="presOf" srcId="{A9589000-91E9-441D-8C00-7620AAD700B3}" destId="{58ACB377-FD1A-4E7B-B891-640234317C08}" srcOrd="0" destOrd="0" presId="urn:microsoft.com/office/officeart/2005/8/layout/list1"/>
    <dgm:cxn modelId="{0229E5A0-036D-482C-862F-239B51499BE6}" srcId="{B9EC42AB-A14C-44CC-A30A-072FF86F885A}" destId="{C3E008BA-1626-414E-92D7-0644F7A31A55}" srcOrd="1" destOrd="0" parTransId="{3EBF307B-AB86-412F-89D0-B26E7C9B5E46}" sibTransId="{EFBFF20A-6795-41D1-9586-5E58AFB533BB}"/>
    <dgm:cxn modelId="{BF7761A2-0541-457D-936A-3E78B3A7AF27}" type="presOf" srcId="{6034A1A8-E4B8-4BB2-98A8-2C03E7B29A9B}" destId="{EFB81A9A-A7E6-4B03-BEAA-E0092A4E1D13}" srcOrd="0" destOrd="0" presId="urn:microsoft.com/office/officeart/2005/8/layout/list1"/>
    <dgm:cxn modelId="{17B3B5B5-2FB6-4EA9-9780-6F08E2E76C60}" type="presOf" srcId="{C3E008BA-1626-414E-92D7-0644F7A31A55}" destId="{9F69D0E3-7540-4B9A-A0C7-B24F84988880}" srcOrd="0" destOrd="1" presId="urn:microsoft.com/office/officeart/2005/8/layout/list1"/>
    <dgm:cxn modelId="{D815EDB7-1791-4D37-844A-AF86A8B93DD6}" srcId="{2BB170E0-8A5F-46FD-BAB2-86A5519F63E7}" destId="{040C924B-C8FC-4BD2-BEAF-F02EB3832B68}" srcOrd="1" destOrd="0" parTransId="{4E74FFD4-C14A-41B1-A375-D2859DE34D0A}" sibTransId="{E221EE2A-CF2F-4F1D-856A-DDFD4DFE35AC}"/>
    <dgm:cxn modelId="{751497C0-1FFC-4C09-BF9D-C4D92B6D0741}" type="presOf" srcId="{040C924B-C8FC-4BD2-BEAF-F02EB3832B68}" destId="{EFB81A9A-A7E6-4B03-BEAA-E0092A4E1D13}" srcOrd="0" destOrd="1" presId="urn:microsoft.com/office/officeart/2005/8/layout/list1"/>
    <dgm:cxn modelId="{93E772C4-FAD4-4BCE-9157-49CAED99E272}" type="presOf" srcId="{DCD502DD-8028-498B-977D-EF6C1C4D30DE}" destId="{9F69D0E3-7540-4B9A-A0C7-B24F84988880}" srcOrd="0" destOrd="0" presId="urn:microsoft.com/office/officeart/2005/8/layout/list1"/>
    <dgm:cxn modelId="{6040F8C9-B7F1-42F1-9857-761A44DC5497}" type="presOf" srcId="{729904DC-D623-42A9-85E4-4A96A928EBB8}" destId="{9F69D0E3-7540-4B9A-A0C7-B24F84988880}" srcOrd="0" destOrd="3" presId="urn:microsoft.com/office/officeart/2005/8/layout/list1"/>
    <dgm:cxn modelId="{226FDECB-455F-4BCF-8C7D-F3889A56D864}" type="presOf" srcId="{5D3B02E0-4A33-4D7B-9F37-0FC43CB3793B}" destId="{BFD32A48-DECE-4291-9FC1-164B577E1FB0}" srcOrd="0" destOrd="0" presId="urn:microsoft.com/office/officeart/2005/8/layout/list1"/>
    <dgm:cxn modelId="{F2084EDE-9B7C-47E5-B610-D321520DC191}" type="presOf" srcId="{B9EC42AB-A14C-44CC-A30A-072FF86F885A}" destId="{1EA0816F-39E5-41EE-BAA4-FA883D8C6968}" srcOrd="1" destOrd="0" presId="urn:microsoft.com/office/officeart/2005/8/layout/list1"/>
    <dgm:cxn modelId="{D4191DF3-327B-4D32-A3CE-252FDF482DEE}" srcId="{5D3B02E0-4A33-4D7B-9F37-0FC43CB3793B}" destId="{A9589000-91E9-441D-8C00-7620AAD700B3}" srcOrd="0" destOrd="0" parTransId="{CF64896D-09A0-43AB-9211-9D334E816D7A}" sibTransId="{DADFFC50-32CC-4CF3-B1E5-C9630BCC6F24}"/>
    <dgm:cxn modelId="{C8B45CFB-A8F5-4397-96B7-C3B585D8F7B6}" srcId="{C8588D18-8FDC-4647-816E-3E2F2029D700}" destId="{5D3B02E0-4A33-4D7B-9F37-0FC43CB3793B}" srcOrd="1" destOrd="0" parTransId="{E5128E97-CEDF-4CD0-950F-8D6F0AE832E9}" sibTransId="{9ACA7D3A-0BA6-47E5-9FF6-E28825DC7B2C}"/>
    <dgm:cxn modelId="{6AABE449-1A95-44DF-BEF7-F0749006C382}" type="presParOf" srcId="{1CCC780A-9874-43E6-96B7-E5ED4A44490E}" destId="{A2709F17-7D6F-47E4-A7BB-EA9F18C3E032}" srcOrd="0" destOrd="0" presId="urn:microsoft.com/office/officeart/2005/8/layout/list1"/>
    <dgm:cxn modelId="{D22098FA-B110-42EF-82C3-A1E96950694E}" type="presParOf" srcId="{A2709F17-7D6F-47E4-A7BB-EA9F18C3E032}" destId="{B22B3FC3-9823-4C29-B6E4-86E0EE15C659}" srcOrd="0" destOrd="0" presId="urn:microsoft.com/office/officeart/2005/8/layout/list1"/>
    <dgm:cxn modelId="{DBE41295-3AF9-4567-8065-9E3D2CEFC7D6}" type="presParOf" srcId="{A2709F17-7D6F-47E4-A7BB-EA9F18C3E032}" destId="{1A2F2872-7A0B-421B-B87C-3F9C5FD6C22E}" srcOrd="1" destOrd="0" presId="urn:microsoft.com/office/officeart/2005/8/layout/list1"/>
    <dgm:cxn modelId="{0494B20D-BFA3-4243-8F51-C20EEDE40477}" type="presParOf" srcId="{1CCC780A-9874-43E6-96B7-E5ED4A44490E}" destId="{D145F6C6-7BBE-44FD-B21F-33DCE76F2941}" srcOrd="1" destOrd="0" presId="urn:microsoft.com/office/officeart/2005/8/layout/list1"/>
    <dgm:cxn modelId="{8FEF399B-94D4-4D1A-8823-76E18D978121}" type="presParOf" srcId="{1CCC780A-9874-43E6-96B7-E5ED4A44490E}" destId="{EFB81A9A-A7E6-4B03-BEAA-E0092A4E1D13}" srcOrd="2" destOrd="0" presId="urn:microsoft.com/office/officeart/2005/8/layout/list1"/>
    <dgm:cxn modelId="{803227BA-ED3D-4B65-BF9E-71E73401A9DC}" type="presParOf" srcId="{1CCC780A-9874-43E6-96B7-E5ED4A44490E}" destId="{6ECBEC99-AF52-4224-BF66-139689CBA36B}" srcOrd="3" destOrd="0" presId="urn:microsoft.com/office/officeart/2005/8/layout/list1"/>
    <dgm:cxn modelId="{427A5960-98AF-496F-A4EA-4F2F24AAF34E}" type="presParOf" srcId="{1CCC780A-9874-43E6-96B7-E5ED4A44490E}" destId="{27839C9A-E793-4887-A1D4-C8BEC7476B81}" srcOrd="4" destOrd="0" presId="urn:microsoft.com/office/officeart/2005/8/layout/list1"/>
    <dgm:cxn modelId="{18BFDE38-3D5F-4395-8A09-F447AB645071}" type="presParOf" srcId="{27839C9A-E793-4887-A1D4-C8BEC7476B81}" destId="{BFD32A48-DECE-4291-9FC1-164B577E1FB0}" srcOrd="0" destOrd="0" presId="urn:microsoft.com/office/officeart/2005/8/layout/list1"/>
    <dgm:cxn modelId="{E2FBF295-468A-4DF1-A6E9-ABC5E0A81861}" type="presParOf" srcId="{27839C9A-E793-4887-A1D4-C8BEC7476B81}" destId="{E56721ED-A912-490C-A117-8134AB0A9903}" srcOrd="1" destOrd="0" presId="urn:microsoft.com/office/officeart/2005/8/layout/list1"/>
    <dgm:cxn modelId="{F9754EEA-EE78-494E-A85B-9F41C217DAFE}" type="presParOf" srcId="{1CCC780A-9874-43E6-96B7-E5ED4A44490E}" destId="{B4349817-0186-4351-B2AF-3D9971B0E812}" srcOrd="5" destOrd="0" presId="urn:microsoft.com/office/officeart/2005/8/layout/list1"/>
    <dgm:cxn modelId="{44EB0D93-1882-4169-B09D-0862415E0210}" type="presParOf" srcId="{1CCC780A-9874-43E6-96B7-E5ED4A44490E}" destId="{58ACB377-FD1A-4E7B-B891-640234317C08}" srcOrd="6" destOrd="0" presId="urn:microsoft.com/office/officeart/2005/8/layout/list1"/>
    <dgm:cxn modelId="{71B99862-3A76-4C7A-B1AF-C899A5CA9D1A}" type="presParOf" srcId="{1CCC780A-9874-43E6-96B7-E5ED4A44490E}" destId="{6561EAD5-E854-41B6-97F2-BAAC82F70223}" srcOrd="7" destOrd="0" presId="urn:microsoft.com/office/officeart/2005/8/layout/list1"/>
    <dgm:cxn modelId="{0ED7B077-54C2-4F8D-8274-014A5712013D}" type="presParOf" srcId="{1CCC780A-9874-43E6-96B7-E5ED4A44490E}" destId="{2EC36CB6-5993-4287-A885-710C8D4CE87C}" srcOrd="8" destOrd="0" presId="urn:microsoft.com/office/officeart/2005/8/layout/list1"/>
    <dgm:cxn modelId="{1D20138C-083D-46B4-A19D-8479287CEDF3}" type="presParOf" srcId="{2EC36CB6-5993-4287-A885-710C8D4CE87C}" destId="{217C9D27-D14F-4A27-B761-4DBDA2B6F554}" srcOrd="0" destOrd="0" presId="urn:microsoft.com/office/officeart/2005/8/layout/list1"/>
    <dgm:cxn modelId="{24EB8C9E-6DE1-4ED9-B189-5CEFA8F08B06}" type="presParOf" srcId="{2EC36CB6-5993-4287-A885-710C8D4CE87C}" destId="{1EA0816F-39E5-41EE-BAA4-FA883D8C6968}" srcOrd="1" destOrd="0" presId="urn:microsoft.com/office/officeart/2005/8/layout/list1"/>
    <dgm:cxn modelId="{74DA5950-A912-44CF-8FD7-EE1060657474}" type="presParOf" srcId="{1CCC780A-9874-43E6-96B7-E5ED4A44490E}" destId="{ADB726CB-18FF-4D82-B138-6165311BEDB9}" srcOrd="9" destOrd="0" presId="urn:microsoft.com/office/officeart/2005/8/layout/list1"/>
    <dgm:cxn modelId="{C4602DCA-684E-4DD6-9256-96A28D45E3C8}" type="presParOf" srcId="{1CCC780A-9874-43E6-96B7-E5ED4A44490E}" destId="{9F69D0E3-7540-4B9A-A0C7-B24F8498888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EF5520-8C2A-43BC-BA71-3ADC31636681}"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60EC86C2-5125-4A82-A91F-4BBC44EDECF1}">
      <dgm:prSet/>
      <dgm:spPr/>
      <dgm:t>
        <a:bodyPr/>
        <a:lstStyle/>
        <a:p>
          <a:r>
            <a:rPr lang="en-US"/>
            <a:t>High levels of self neglect </a:t>
          </a:r>
        </a:p>
      </dgm:t>
    </dgm:pt>
    <dgm:pt modelId="{997E12D1-A7B7-4E55-B412-F297A58D1354}" type="parTrans" cxnId="{4B38DAFA-5E02-4C84-9462-BB83AB534AD8}">
      <dgm:prSet/>
      <dgm:spPr/>
      <dgm:t>
        <a:bodyPr/>
        <a:lstStyle/>
        <a:p>
          <a:endParaRPr lang="en-US"/>
        </a:p>
      </dgm:t>
    </dgm:pt>
    <dgm:pt modelId="{2A3D4FC5-C681-4098-8457-7684611263D8}" type="sibTrans" cxnId="{4B38DAFA-5E02-4C84-9462-BB83AB534AD8}">
      <dgm:prSet/>
      <dgm:spPr/>
      <dgm:t>
        <a:bodyPr/>
        <a:lstStyle/>
        <a:p>
          <a:endParaRPr lang="en-US"/>
        </a:p>
      </dgm:t>
    </dgm:pt>
    <dgm:pt modelId="{C6706808-DFCF-4CD2-8301-18B657B5E35F}">
      <dgm:prSet/>
      <dgm:spPr/>
      <dgm:t>
        <a:bodyPr/>
        <a:lstStyle/>
        <a:p>
          <a:r>
            <a:rPr lang="en-US"/>
            <a:t>Disrupted ability to self regulate </a:t>
          </a:r>
        </a:p>
      </dgm:t>
    </dgm:pt>
    <dgm:pt modelId="{90CE8E7D-53FB-4959-A820-F95019E57115}" type="parTrans" cxnId="{3972CD4E-FE76-41A5-B619-53F2C15914F2}">
      <dgm:prSet/>
      <dgm:spPr/>
      <dgm:t>
        <a:bodyPr/>
        <a:lstStyle/>
        <a:p>
          <a:endParaRPr lang="en-US"/>
        </a:p>
      </dgm:t>
    </dgm:pt>
    <dgm:pt modelId="{9EA29928-F9AA-4BC5-8C73-CAAD60F08246}" type="sibTrans" cxnId="{3972CD4E-FE76-41A5-B619-53F2C15914F2}">
      <dgm:prSet/>
      <dgm:spPr/>
      <dgm:t>
        <a:bodyPr/>
        <a:lstStyle/>
        <a:p>
          <a:endParaRPr lang="en-US"/>
        </a:p>
      </dgm:t>
    </dgm:pt>
    <dgm:pt modelId="{1F7FC020-F5E5-4C34-8701-48B9E083C672}">
      <dgm:prSet/>
      <dgm:spPr/>
      <dgm:t>
        <a:bodyPr/>
        <a:lstStyle/>
        <a:p>
          <a:r>
            <a:rPr lang="en-US"/>
            <a:t>Impulsivity </a:t>
          </a:r>
        </a:p>
      </dgm:t>
    </dgm:pt>
    <dgm:pt modelId="{74DB085F-85BC-46CD-80FE-7957DC6D425C}" type="parTrans" cxnId="{0A3F491C-83EC-422D-A580-AF42AAA78268}">
      <dgm:prSet/>
      <dgm:spPr/>
      <dgm:t>
        <a:bodyPr/>
        <a:lstStyle/>
        <a:p>
          <a:endParaRPr lang="en-US"/>
        </a:p>
      </dgm:t>
    </dgm:pt>
    <dgm:pt modelId="{CD4A34ED-8243-44B3-A257-281A08BC1546}" type="sibTrans" cxnId="{0A3F491C-83EC-422D-A580-AF42AAA78268}">
      <dgm:prSet/>
      <dgm:spPr/>
      <dgm:t>
        <a:bodyPr/>
        <a:lstStyle/>
        <a:p>
          <a:endParaRPr lang="en-US"/>
        </a:p>
      </dgm:t>
    </dgm:pt>
    <dgm:pt modelId="{8AFCC09F-66D9-4546-8CA5-AA7D985D0920}">
      <dgm:prSet/>
      <dgm:spPr/>
      <dgm:t>
        <a:bodyPr/>
        <a:lstStyle/>
        <a:p>
          <a:r>
            <a:rPr lang="en-US"/>
            <a:t>Self injury/Suicidality </a:t>
          </a:r>
        </a:p>
      </dgm:t>
    </dgm:pt>
    <dgm:pt modelId="{35E7ABE5-6076-4F59-9258-6EC35284237C}" type="parTrans" cxnId="{56C5D5DF-FCAE-4A97-91A8-E9130A69464A}">
      <dgm:prSet/>
      <dgm:spPr/>
      <dgm:t>
        <a:bodyPr/>
        <a:lstStyle/>
        <a:p>
          <a:endParaRPr lang="en-US"/>
        </a:p>
      </dgm:t>
    </dgm:pt>
    <dgm:pt modelId="{D848CE01-5220-4517-965B-1DBE8A71A4DB}" type="sibTrans" cxnId="{56C5D5DF-FCAE-4A97-91A8-E9130A69464A}">
      <dgm:prSet/>
      <dgm:spPr/>
      <dgm:t>
        <a:bodyPr/>
        <a:lstStyle/>
        <a:p>
          <a:endParaRPr lang="en-US"/>
        </a:p>
      </dgm:t>
    </dgm:pt>
    <dgm:pt modelId="{D759BA07-820C-4F2D-92B4-9CB4E5E96951}">
      <dgm:prSet/>
      <dgm:spPr/>
      <dgm:t>
        <a:bodyPr/>
        <a:lstStyle/>
        <a:p>
          <a:r>
            <a:rPr lang="en-US"/>
            <a:t>Trauma responses </a:t>
          </a:r>
        </a:p>
      </dgm:t>
    </dgm:pt>
    <dgm:pt modelId="{16CEEAD0-5050-4452-BEAA-6CFFAB833D6D}" type="parTrans" cxnId="{4FCE53D9-41E7-41BD-9E4D-40C46CE07437}">
      <dgm:prSet/>
      <dgm:spPr/>
      <dgm:t>
        <a:bodyPr/>
        <a:lstStyle/>
        <a:p>
          <a:endParaRPr lang="en-US"/>
        </a:p>
      </dgm:t>
    </dgm:pt>
    <dgm:pt modelId="{56D72B89-ACEE-480B-9256-8E229DF4F7FE}" type="sibTrans" cxnId="{4FCE53D9-41E7-41BD-9E4D-40C46CE07437}">
      <dgm:prSet/>
      <dgm:spPr/>
      <dgm:t>
        <a:bodyPr/>
        <a:lstStyle/>
        <a:p>
          <a:endParaRPr lang="en-US"/>
        </a:p>
      </dgm:t>
    </dgm:pt>
    <dgm:pt modelId="{BCAE0FF5-8297-4EF6-A0E6-BB56561251F8}">
      <dgm:prSet/>
      <dgm:spPr/>
      <dgm:t>
        <a:bodyPr/>
        <a:lstStyle/>
        <a:p>
          <a:r>
            <a:rPr lang="en-US"/>
            <a:t>High problem severity (dependence) </a:t>
          </a:r>
        </a:p>
      </dgm:t>
    </dgm:pt>
    <dgm:pt modelId="{0FEB9530-50BF-40BD-8B93-2976A120E41A}" type="parTrans" cxnId="{0A8C1478-D443-4445-B8A0-8D95239763B7}">
      <dgm:prSet/>
      <dgm:spPr/>
      <dgm:t>
        <a:bodyPr/>
        <a:lstStyle/>
        <a:p>
          <a:endParaRPr lang="en-US"/>
        </a:p>
      </dgm:t>
    </dgm:pt>
    <dgm:pt modelId="{EFEEEC6D-6FE0-4FC6-8F9D-70B8F7BF6076}" type="sibTrans" cxnId="{0A8C1478-D443-4445-B8A0-8D95239763B7}">
      <dgm:prSet/>
      <dgm:spPr/>
      <dgm:t>
        <a:bodyPr/>
        <a:lstStyle/>
        <a:p>
          <a:endParaRPr lang="en-US"/>
        </a:p>
      </dgm:t>
    </dgm:pt>
    <dgm:pt modelId="{B714441D-E409-40DE-B171-C6398E12D4F5}">
      <dgm:prSet/>
      <dgm:spPr/>
      <dgm:t>
        <a:bodyPr/>
        <a:lstStyle/>
        <a:p>
          <a:r>
            <a:rPr lang="en-US"/>
            <a:t>Multiple push &amp; pull factors </a:t>
          </a:r>
        </a:p>
      </dgm:t>
    </dgm:pt>
    <dgm:pt modelId="{1B74CE78-42AF-4B22-B919-D65B8BB5A272}" type="parTrans" cxnId="{B7A42798-6643-4BE8-A919-9997B42D095B}">
      <dgm:prSet/>
      <dgm:spPr/>
      <dgm:t>
        <a:bodyPr/>
        <a:lstStyle/>
        <a:p>
          <a:endParaRPr lang="en-US"/>
        </a:p>
      </dgm:t>
    </dgm:pt>
    <dgm:pt modelId="{2A922E33-6EA5-4D95-9709-1CE098904E96}" type="sibTrans" cxnId="{B7A42798-6643-4BE8-A919-9997B42D095B}">
      <dgm:prSet/>
      <dgm:spPr/>
      <dgm:t>
        <a:bodyPr/>
        <a:lstStyle/>
        <a:p>
          <a:endParaRPr lang="en-US"/>
        </a:p>
      </dgm:t>
    </dgm:pt>
    <dgm:pt modelId="{5B724E56-ACDF-4D41-96B1-3924621D34CA}" type="pres">
      <dgm:prSet presAssocID="{4AEF5520-8C2A-43BC-BA71-3ADC31636681}" presName="diagram" presStyleCnt="0">
        <dgm:presLayoutVars>
          <dgm:dir/>
          <dgm:resizeHandles val="exact"/>
        </dgm:presLayoutVars>
      </dgm:prSet>
      <dgm:spPr/>
    </dgm:pt>
    <dgm:pt modelId="{E85E6B0A-CF46-49D2-9443-58E6C95EAE46}" type="pres">
      <dgm:prSet presAssocID="{60EC86C2-5125-4A82-A91F-4BBC44EDECF1}" presName="node" presStyleLbl="node1" presStyleIdx="0" presStyleCnt="7">
        <dgm:presLayoutVars>
          <dgm:bulletEnabled val="1"/>
        </dgm:presLayoutVars>
      </dgm:prSet>
      <dgm:spPr/>
    </dgm:pt>
    <dgm:pt modelId="{1B325408-0ED8-451F-998B-AF55452FCD64}" type="pres">
      <dgm:prSet presAssocID="{2A3D4FC5-C681-4098-8457-7684611263D8}" presName="sibTrans" presStyleCnt="0"/>
      <dgm:spPr/>
    </dgm:pt>
    <dgm:pt modelId="{08CD0998-E81F-4675-852F-FD53CF50799A}" type="pres">
      <dgm:prSet presAssocID="{C6706808-DFCF-4CD2-8301-18B657B5E35F}" presName="node" presStyleLbl="node1" presStyleIdx="1" presStyleCnt="7">
        <dgm:presLayoutVars>
          <dgm:bulletEnabled val="1"/>
        </dgm:presLayoutVars>
      </dgm:prSet>
      <dgm:spPr/>
    </dgm:pt>
    <dgm:pt modelId="{E098146E-1F55-4F6C-AE46-9D36D8999A97}" type="pres">
      <dgm:prSet presAssocID="{9EA29928-F9AA-4BC5-8C73-CAAD60F08246}" presName="sibTrans" presStyleCnt="0"/>
      <dgm:spPr/>
    </dgm:pt>
    <dgm:pt modelId="{E3D91CF8-CBF0-4B58-9958-93A86E5479AB}" type="pres">
      <dgm:prSet presAssocID="{1F7FC020-F5E5-4C34-8701-48B9E083C672}" presName="node" presStyleLbl="node1" presStyleIdx="2" presStyleCnt="7">
        <dgm:presLayoutVars>
          <dgm:bulletEnabled val="1"/>
        </dgm:presLayoutVars>
      </dgm:prSet>
      <dgm:spPr/>
    </dgm:pt>
    <dgm:pt modelId="{8A27F882-0641-4873-B910-2D0E99666F2B}" type="pres">
      <dgm:prSet presAssocID="{CD4A34ED-8243-44B3-A257-281A08BC1546}" presName="sibTrans" presStyleCnt="0"/>
      <dgm:spPr/>
    </dgm:pt>
    <dgm:pt modelId="{88CE6C7C-170D-47EB-8A99-9263ABA4201D}" type="pres">
      <dgm:prSet presAssocID="{8AFCC09F-66D9-4546-8CA5-AA7D985D0920}" presName="node" presStyleLbl="node1" presStyleIdx="3" presStyleCnt="7">
        <dgm:presLayoutVars>
          <dgm:bulletEnabled val="1"/>
        </dgm:presLayoutVars>
      </dgm:prSet>
      <dgm:spPr/>
    </dgm:pt>
    <dgm:pt modelId="{41454B03-67A0-44C8-AC06-22654029C833}" type="pres">
      <dgm:prSet presAssocID="{D848CE01-5220-4517-965B-1DBE8A71A4DB}" presName="sibTrans" presStyleCnt="0"/>
      <dgm:spPr/>
    </dgm:pt>
    <dgm:pt modelId="{58F608F2-141B-469A-8679-1A8FAFF04BDC}" type="pres">
      <dgm:prSet presAssocID="{D759BA07-820C-4F2D-92B4-9CB4E5E96951}" presName="node" presStyleLbl="node1" presStyleIdx="4" presStyleCnt="7">
        <dgm:presLayoutVars>
          <dgm:bulletEnabled val="1"/>
        </dgm:presLayoutVars>
      </dgm:prSet>
      <dgm:spPr/>
    </dgm:pt>
    <dgm:pt modelId="{98BDD83F-DAF4-4700-935B-4526E12FBBDC}" type="pres">
      <dgm:prSet presAssocID="{56D72B89-ACEE-480B-9256-8E229DF4F7FE}" presName="sibTrans" presStyleCnt="0"/>
      <dgm:spPr/>
    </dgm:pt>
    <dgm:pt modelId="{E9B661D1-0F00-4568-BAB0-4940C309F895}" type="pres">
      <dgm:prSet presAssocID="{BCAE0FF5-8297-4EF6-A0E6-BB56561251F8}" presName="node" presStyleLbl="node1" presStyleIdx="5" presStyleCnt="7">
        <dgm:presLayoutVars>
          <dgm:bulletEnabled val="1"/>
        </dgm:presLayoutVars>
      </dgm:prSet>
      <dgm:spPr/>
    </dgm:pt>
    <dgm:pt modelId="{AC2244C3-B4A0-4BD0-996C-437D599A8A7A}" type="pres">
      <dgm:prSet presAssocID="{EFEEEC6D-6FE0-4FC6-8F9D-70B8F7BF6076}" presName="sibTrans" presStyleCnt="0"/>
      <dgm:spPr/>
    </dgm:pt>
    <dgm:pt modelId="{65F7B8DA-0511-4311-94D1-0C291C064C3C}" type="pres">
      <dgm:prSet presAssocID="{B714441D-E409-40DE-B171-C6398E12D4F5}" presName="node" presStyleLbl="node1" presStyleIdx="6" presStyleCnt="7">
        <dgm:presLayoutVars>
          <dgm:bulletEnabled val="1"/>
        </dgm:presLayoutVars>
      </dgm:prSet>
      <dgm:spPr/>
    </dgm:pt>
  </dgm:ptLst>
  <dgm:cxnLst>
    <dgm:cxn modelId="{0A3F491C-83EC-422D-A580-AF42AAA78268}" srcId="{4AEF5520-8C2A-43BC-BA71-3ADC31636681}" destId="{1F7FC020-F5E5-4C34-8701-48B9E083C672}" srcOrd="2" destOrd="0" parTransId="{74DB085F-85BC-46CD-80FE-7957DC6D425C}" sibTransId="{CD4A34ED-8243-44B3-A257-281A08BC1546}"/>
    <dgm:cxn modelId="{49DDDB38-A2D4-4C79-8F86-F77DD8C747B4}" type="presOf" srcId="{D759BA07-820C-4F2D-92B4-9CB4E5E96951}" destId="{58F608F2-141B-469A-8679-1A8FAFF04BDC}" srcOrd="0" destOrd="0" presId="urn:microsoft.com/office/officeart/2005/8/layout/default"/>
    <dgm:cxn modelId="{3972CD4E-FE76-41A5-B619-53F2C15914F2}" srcId="{4AEF5520-8C2A-43BC-BA71-3ADC31636681}" destId="{C6706808-DFCF-4CD2-8301-18B657B5E35F}" srcOrd="1" destOrd="0" parTransId="{90CE8E7D-53FB-4959-A820-F95019E57115}" sibTransId="{9EA29928-F9AA-4BC5-8C73-CAAD60F08246}"/>
    <dgm:cxn modelId="{0A8C1478-D443-4445-B8A0-8D95239763B7}" srcId="{4AEF5520-8C2A-43BC-BA71-3ADC31636681}" destId="{BCAE0FF5-8297-4EF6-A0E6-BB56561251F8}" srcOrd="5" destOrd="0" parTransId="{0FEB9530-50BF-40BD-8B93-2976A120E41A}" sibTransId="{EFEEEC6D-6FE0-4FC6-8F9D-70B8F7BF6076}"/>
    <dgm:cxn modelId="{AB013F8B-BDBB-4BBF-A364-E88A4CE56D9C}" type="presOf" srcId="{BCAE0FF5-8297-4EF6-A0E6-BB56561251F8}" destId="{E9B661D1-0F00-4568-BAB0-4940C309F895}" srcOrd="0" destOrd="0" presId="urn:microsoft.com/office/officeart/2005/8/layout/default"/>
    <dgm:cxn modelId="{B7A42798-6643-4BE8-A919-9997B42D095B}" srcId="{4AEF5520-8C2A-43BC-BA71-3ADC31636681}" destId="{B714441D-E409-40DE-B171-C6398E12D4F5}" srcOrd="6" destOrd="0" parTransId="{1B74CE78-42AF-4B22-B919-D65B8BB5A272}" sibTransId="{2A922E33-6EA5-4D95-9709-1CE098904E96}"/>
    <dgm:cxn modelId="{BDB629AC-2F56-4AF5-9B01-37C2677F22C9}" type="presOf" srcId="{1F7FC020-F5E5-4C34-8701-48B9E083C672}" destId="{E3D91CF8-CBF0-4B58-9958-93A86E5479AB}" srcOrd="0" destOrd="0" presId="urn:microsoft.com/office/officeart/2005/8/layout/default"/>
    <dgm:cxn modelId="{2F47A3BA-D07F-4FB1-997F-0752FB3FE8E6}" type="presOf" srcId="{B714441D-E409-40DE-B171-C6398E12D4F5}" destId="{65F7B8DA-0511-4311-94D1-0C291C064C3C}" srcOrd="0" destOrd="0" presId="urn:microsoft.com/office/officeart/2005/8/layout/default"/>
    <dgm:cxn modelId="{71356AC9-2635-496F-91EE-56D81923743A}" type="presOf" srcId="{4AEF5520-8C2A-43BC-BA71-3ADC31636681}" destId="{5B724E56-ACDF-4D41-96B1-3924621D34CA}" srcOrd="0" destOrd="0" presId="urn:microsoft.com/office/officeart/2005/8/layout/default"/>
    <dgm:cxn modelId="{2D58D4D2-AFF0-45AC-99B8-04654015B17F}" type="presOf" srcId="{60EC86C2-5125-4A82-A91F-4BBC44EDECF1}" destId="{E85E6B0A-CF46-49D2-9443-58E6C95EAE46}" srcOrd="0" destOrd="0" presId="urn:microsoft.com/office/officeart/2005/8/layout/default"/>
    <dgm:cxn modelId="{4FCE53D9-41E7-41BD-9E4D-40C46CE07437}" srcId="{4AEF5520-8C2A-43BC-BA71-3ADC31636681}" destId="{D759BA07-820C-4F2D-92B4-9CB4E5E96951}" srcOrd="4" destOrd="0" parTransId="{16CEEAD0-5050-4452-BEAA-6CFFAB833D6D}" sibTransId="{56D72B89-ACEE-480B-9256-8E229DF4F7FE}"/>
    <dgm:cxn modelId="{56C5D5DF-FCAE-4A97-91A8-E9130A69464A}" srcId="{4AEF5520-8C2A-43BC-BA71-3ADC31636681}" destId="{8AFCC09F-66D9-4546-8CA5-AA7D985D0920}" srcOrd="3" destOrd="0" parTransId="{35E7ABE5-6076-4F59-9258-6EC35284237C}" sibTransId="{D848CE01-5220-4517-965B-1DBE8A71A4DB}"/>
    <dgm:cxn modelId="{F5F7BDF0-D564-4FE3-BED0-155E50FDE8C1}" type="presOf" srcId="{C6706808-DFCF-4CD2-8301-18B657B5E35F}" destId="{08CD0998-E81F-4675-852F-FD53CF50799A}" srcOrd="0" destOrd="0" presId="urn:microsoft.com/office/officeart/2005/8/layout/default"/>
    <dgm:cxn modelId="{FDC419F6-2836-42E4-A648-FBAD86A32BA8}" type="presOf" srcId="{8AFCC09F-66D9-4546-8CA5-AA7D985D0920}" destId="{88CE6C7C-170D-47EB-8A99-9263ABA4201D}" srcOrd="0" destOrd="0" presId="urn:microsoft.com/office/officeart/2005/8/layout/default"/>
    <dgm:cxn modelId="{4B38DAFA-5E02-4C84-9462-BB83AB534AD8}" srcId="{4AEF5520-8C2A-43BC-BA71-3ADC31636681}" destId="{60EC86C2-5125-4A82-A91F-4BBC44EDECF1}" srcOrd="0" destOrd="0" parTransId="{997E12D1-A7B7-4E55-B412-F297A58D1354}" sibTransId="{2A3D4FC5-C681-4098-8457-7684611263D8}"/>
    <dgm:cxn modelId="{B7DA7075-E485-429A-9105-99AD220D6FBE}" type="presParOf" srcId="{5B724E56-ACDF-4D41-96B1-3924621D34CA}" destId="{E85E6B0A-CF46-49D2-9443-58E6C95EAE46}" srcOrd="0" destOrd="0" presId="urn:microsoft.com/office/officeart/2005/8/layout/default"/>
    <dgm:cxn modelId="{EDBD1D05-8D72-42B2-861E-8B07D0777008}" type="presParOf" srcId="{5B724E56-ACDF-4D41-96B1-3924621D34CA}" destId="{1B325408-0ED8-451F-998B-AF55452FCD64}" srcOrd="1" destOrd="0" presId="urn:microsoft.com/office/officeart/2005/8/layout/default"/>
    <dgm:cxn modelId="{F4BBD78E-48ED-4800-9251-4EDD6B16B45F}" type="presParOf" srcId="{5B724E56-ACDF-4D41-96B1-3924621D34CA}" destId="{08CD0998-E81F-4675-852F-FD53CF50799A}" srcOrd="2" destOrd="0" presId="urn:microsoft.com/office/officeart/2005/8/layout/default"/>
    <dgm:cxn modelId="{ED7645F2-10C1-4311-BD83-9CB91F255AEF}" type="presParOf" srcId="{5B724E56-ACDF-4D41-96B1-3924621D34CA}" destId="{E098146E-1F55-4F6C-AE46-9D36D8999A97}" srcOrd="3" destOrd="0" presId="urn:microsoft.com/office/officeart/2005/8/layout/default"/>
    <dgm:cxn modelId="{1624A875-BB33-48B2-9A4F-1BFDD9BBB866}" type="presParOf" srcId="{5B724E56-ACDF-4D41-96B1-3924621D34CA}" destId="{E3D91CF8-CBF0-4B58-9958-93A86E5479AB}" srcOrd="4" destOrd="0" presId="urn:microsoft.com/office/officeart/2005/8/layout/default"/>
    <dgm:cxn modelId="{3EA00F45-9941-45BC-BBF5-36BEE65CC550}" type="presParOf" srcId="{5B724E56-ACDF-4D41-96B1-3924621D34CA}" destId="{8A27F882-0641-4873-B910-2D0E99666F2B}" srcOrd="5" destOrd="0" presId="urn:microsoft.com/office/officeart/2005/8/layout/default"/>
    <dgm:cxn modelId="{C261B6C9-3994-4A7B-A23F-C92046142240}" type="presParOf" srcId="{5B724E56-ACDF-4D41-96B1-3924621D34CA}" destId="{88CE6C7C-170D-47EB-8A99-9263ABA4201D}" srcOrd="6" destOrd="0" presId="urn:microsoft.com/office/officeart/2005/8/layout/default"/>
    <dgm:cxn modelId="{3FCBF08B-1184-4607-AEC4-5E8258CF01AC}" type="presParOf" srcId="{5B724E56-ACDF-4D41-96B1-3924621D34CA}" destId="{41454B03-67A0-44C8-AC06-22654029C833}" srcOrd="7" destOrd="0" presId="urn:microsoft.com/office/officeart/2005/8/layout/default"/>
    <dgm:cxn modelId="{788669EE-1296-43B3-9D6B-39F31DE1715E}" type="presParOf" srcId="{5B724E56-ACDF-4D41-96B1-3924621D34CA}" destId="{58F608F2-141B-469A-8679-1A8FAFF04BDC}" srcOrd="8" destOrd="0" presId="urn:microsoft.com/office/officeart/2005/8/layout/default"/>
    <dgm:cxn modelId="{12ED4BCB-0FDF-4449-B629-9EA3AE642085}" type="presParOf" srcId="{5B724E56-ACDF-4D41-96B1-3924621D34CA}" destId="{98BDD83F-DAF4-4700-935B-4526E12FBBDC}" srcOrd="9" destOrd="0" presId="urn:microsoft.com/office/officeart/2005/8/layout/default"/>
    <dgm:cxn modelId="{E515D0D4-E844-4889-953F-B563ACE9EA24}" type="presParOf" srcId="{5B724E56-ACDF-4D41-96B1-3924621D34CA}" destId="{E9B661D1-0F00-4568-BAB0-4940C309F895}" srcOrd="10" destOrd="0" presId="urn:microsoft.com/office/officeart/2005/8/layout/default"/>
    <dgm:cxn modelId="{F02E01E7-097A-4BFB-AFB8-14A14793DEEF}" type="presParOf" srcId="{5B724E56-ACDF-4D41-96B1-3924621D34CA}" destId="{AC2244C3-B4A0-4BD0-996C-437D599A8A7A}" srcOrd="11" destOrd="0" presId="urn:microsoft.com/office/officeart/2005/8/layout/default"/>
    <dgm:cxn modelId="{2E5478DB-31E9-4B4C-8F76-EEAA2C391A56}" type="presParOf" srcId="{5B724E56-ACDF-4D41-96B1-3924621D34CA}" destId="{65F7B8DA-0511-4311-94D1-0C291C064C3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08532B-5391-4BB2-AC06-9A36A56929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7AC78F-8FF0-416A-98F0-C01B3325E40B}">
      <dgm:prSet/>
      <dgm:spPr/>
      <dgm:t>
        <a:bodyPr/>
        <a:lstStyle/>
        <a:p>
          <a:r>
            <a:rPr lang="en-US" b="0" i="0" baseline="0" dirty="0"/>
            <a:t>Fear of the new, the unknown</a:t>
          </a:r>
          <a:endParaRPr lang="en-US" dirty="0"/>
        </a:p>
      </dgm:t>
    </dgm:pt>
    <dgm:pt modelId="{A8A73657-D01D-4E72-8DC0-93A97F44B91C}" type="parTrans" cxnId="{3D96FC34-68A4-4E7E-9FC1-FD8A434485D6}">
      <dgm:prSet/>
      <dgm:spPr/>
      <dgm:t>
        <a:bodyPr/>
        <a:lstStyle/>
        <a:p>
          <a:endParaRPr lang="en-US"/>
        </a:p>
      </dgm:t>
    </dgm:pt>
    <dgm:pt modelId="{AE89AF05-0FDE-48C3-B1DC-759A4088E69B}" type="sibTrans" cxnId="{3D96FC34-68A4-4E7E-9FC1-FD8A434485D6}">
      <dgm:prSet/>
      <dgm:spPr/>
      <dgm:t>
        <a:bodyPr/>
        <a:lstStyle/>
        <a:p>
          <a:endParaRPr lang="en-US"/>
        </a:p>
      </dgm:t>
    </dgm:pt>
    <dgm:pt modelId="{94380143-A371-4BDA-A5B9-8084CFEB9531}">
      <dgm:prSet/>
      <dgm:spPr/>
      <dgm:t>
        <a:bodyPr/>
        <a:lstStyle/>
        <a:p>
          <a:r>
            <a:rPr lang="en-US" b="0" i="0" baseline="0" dirty="0"/>
            <a:t>Feelings of personal insecurity</a:t>
          </a:r>
          <a:endParaRPr lang="en-US" dirty="0"/>
        </a:p>
      </dgm:t>
    </dgm:pt>
    <dgm:pt modelId="{9C226394-FCD6-48EA-8AE8-1C4C830B5634}" type="parTrans" cxnId="{8ED26F47-9B1E-450C-9303-A82720819069}">
      <dgm:prSet/>
      <dgm:spPr/>
      <dgm:t>
        <a:bodyPr/>
        <a:lstStyle/>
        <a:p>
          <a:endParaRPr lang="en-US"/>
        </a:p>
      </dgm:t>
    </dgm:pt>
    <dgm:pt modelId="{EE47037E-0B35-4EE0-A1B7-C621981208C7}" type="sibTrans" cxnId="{8ED26F47-9B1E-450C-9303-A82720819069}">
      <dgm:prSet/>
      <dgm:spPr/>
      <dgm:t>
        <a:bodyPr/>
        <a:lstStyle/>
        <a:p>
          <a:endParaRPr lang="en-US"/>
        </a:p>
      </dgm:t>
    </dgm:pt>
    <dgm:pt modelId="{F812B74C-5E6C-4948-97EB-4B300A544436}">
      <dgm:prSet/>
      <dgm:spPr/>
      <dgm:t>
        <a:bodyPr/>
        <a:lstStyle/>
        <a:p>
          <a:r>
            <a:rPr lang="en-US" b="0" i="0" baseline="0" dirty="0"/>
            <a:t>Feelings of vulnerability</a:t>
          </a:r>
          <a:endParaRPr lang="en-US" dirty="0"/>
        </a:p>
      </dgm:t>
    </dgm:pt>
    <dgm:pt modelId="{12476E9B-CE60-4B6E-811B-4867D9B299C2}" type="parTrans" cxnId="{575528A0-C0D5-41B4-8882-E3B7FCDE37D1}">
      <dgm:prSet/>
      <dgm:spPr/>
      <dgm:t>
        <a:bodyPr/>
        <a:lstStyle/>
        <a:p>
          <a:endParaRPr lang="en-US"/>
        </a:p>
      </dgm:t>
    </dgm:pt>
    <dgm:pt modelId="{5BEADA60-A56C-4FFB-B974-A66555030888}" type="sibTrans" cxnId="{575528A0-C0D5-41B4-8882-E3B7FCDE37D1}">
      <dgm:prSet/>
      <dgm:spPr/>
      <dgm:t>
        <a:bodyPr/>
        <a:lstStyle/>
        <a:p>
          <a:endParaRPr lang="en-US"/>
        </a:p>
      </dgm:t>
    </dgm:pt>
    <dgm:pt modelId="{12F8DDE9-0408-4823-8FB5-C720C8D9A9C9}">
      <dgm:prSet/>
      <dgm:spPr/>
      <dgm:t>
        <a:bodyPr/>
        <a:lstStyle/>
        <a:p>
          <a:r>
            <a:rPr lang="en-US" b="0" i="0" baseline="0" dirty="0"/>
            <a:t>Fear of rejection</a:t>
          </a:r>
          <a:endParaRPr lang="en-US" dirty="0"/>
        </a:p>
      </dgm:t>
    </dgm:pt>
    <dgm:pt modelId="{530CE435-3E37-4524-BD3D-F9883624A3DE}" type="parTrans" cxnId="{1EC19A5A-6C43-42B6-BE75-C021C6D19BFF}">
      <dgm:prSet/>
      <dgm:spPr/>
      <dgm:t>
        <a:bodyPr/>
        <a:lstStyle/>
        <a:p>
          <a:endParaRPr lang="en-US"/>
        </a:p>
      </dgm:t>
    </dgm:pt>
    <dgm:pt modelId="{81D1BEB3-FBD5-47BE-84E5-E35CD8C84AC4}" type="sibTrans" cxnId="{1EC19A5A-6C43-42B6-BE75-C021C6D19BFF}">
      <dgm:prSet/>
      <dgm:spPr/>
      <dgm:t>
        <a:bodyPr/>
        <a:lstStyle/>
        <a:p>
          <a:endParaRPr lang="en-US"/>
        </a:p>
      </dgm:t>
    </dgm:pt>
    <dgm:pt modelId="{B63ACF32-4A16-40C2-94C5-75F7ED3F63FB}">
      <dgm:prSet/>
      <dgm:spPr/>
      <dgm:t>
        <a:bodyPr/>
        <a:lstStyle/>
        <a:p>
          <a:r>
            <a:rPr lang="en-US" b="0" i="0" baseline="0" dirty="0"/>
            <a:t>Need for approval</a:t>
          </a:r>
          <a:endParaRPr lang="en-US" dirty="0"/>
        </a:p>
      </dgm:t>
    </dgm:pt>
    <dgm:pt modelId="{FFC4CB8D-00D5-4E63-9982-30D7E617EBB0}" type="parTrans" cxnId="{C77B446A-3EDD-48CB-8657-151C2A70C849}">
      <dgm:prSet/>
      <dgm:spPr/>
      <dgm:t>
        <a:bodyPr/>
        <a:lstStyle/>
        <a:p>
          <a:endParaRPr lang="en-US"/>
        </a:p>
      </dgm:t>
    </dgm:pt>
    <dgm:pt modelId="{FE2600C6-F0F2-4649-8AB3-DBF02739379A}" type="sibTrans" cxnId="{C77B446A-3EDD-48CB-8657-151C2A70C849}">
      <dgm:prSet/>
      <dgm:spPr/>
      <dgm:t>
        <a:bodyPr/>
        <a:lstStyle/>
        <a:p>
          <a:endParaRPr lang="en-US"/>
        </a:p>
      </dgm:t>
    </dgm:pt>
    <dgm:pt modelId="{4E3C490E-048C-466C-AB85-D9B7AA02A37F}">
      <dgm:prSet/>
      <dgm:spPr/>
      <dgm:t>
        <a:bodyPr/>
        <a:lstStyle/>
        <a:p>
          <a:r>
            <a:rPr lang="en-US" b="0" i="0" baseline="0" dirty="0"/>
            <a:t>Lack of tolerance for ambiguity</a:t>
          </a:r>
          <a:endParaRPr lang="en-US" dirty="0"/>
        </a:p>
      </dgm:t>
    </dgm:pt>
    <dgm:pt modelId="{2FED9251-B2ED-4C8A-9E89-0ED2EBCD0777}" type="parTrans" cxnId="{F8D8F266-C7DD-4B08-8793-B7EACCF0A4E3}">
      <dgm:prSet/>
      <dgm:spPr/>
      <dgm:t>
        <a:bodyPr/>
        <a:lstStyle/>
        <a:p>
          <a:endParaRPr lang="en-US"/>
        </a:p>
      </dgm:t>
    </dgm:pt>
    <dgm:pt modelId="{F6B3142D-4B9D-4DF7-BFE3-8E73F117EC8D}" type="sibTrans" cxnId="{F8D8F266-C7DD-4B08-8793-B7EACCF0A4E3}">
      <dgm:prSet/>
      <dgm:spPr/>
      <dgm:t>
        <a:bodyPr/>
        <a:lstStyle/>
        <a:p>
          <a:endParaRPr lang="en-US"/>
        </a:p>
      </dgm:t>
    </dgm:pt>
    <dgm:pt modelId="{29916F7D-1FB1-431D-BAC4-CAD31A8D6C48}">
      <dgm:prSet/>
      <dgm:spPr/>
      <dgm:t>
        <a:bodyPr/>
        <a:lstStyle/>
        <a:p>
          <a:r>
            <a:rPr lang="en-US" b="0" i="0" baseline="0" dirty="0"/>
            <a:t>Fear of conflict</a:t>
          </a:r>
          <a:endParaRPr lang="en-US" dirty="0"/>
        </a:p>
      </dgm:t>
    </dgm:pt>
    <dgm:pt modelId="{58947CBC-0AC5-4B3F-A1FF-9F773F018FFB}" type="parTrans" cxnId="{0F662751-55E9-48EF-A009-4A0B0A989D7D}">
      <dgm:prSet/>
      <dgm:spPr/>
      <dgm:t>
        <a:bodyPr/>
        <a:lstStyle/>
        <a:p>
          <a:endParaRPr lang="en-US"/>
        </a:p>
      </dgm:t>
    </dgm:pt>
    <dgm:pt modelId="{4FDE7F66-9286-427A-8FE4-0EE0C4A76740}" type="sibTrans" cxnId="{0F662751-55E9-48EF-A009-4A0B0A989D7D}">
      <dgm:prSet/>
      <dgm:spPr/>
      <dgm:t>
        <a:bodyPr/>
        <a:lstStyle/>
        <a:p>
          <a:endParaRPr lang="en-US"/>
        </a:p>
      </dgm:t>
    </dgm:pt>
    <dgm:pt modelId="{C56EDBE4-7577-4332-92A7-8A287713720F}">
      <dgm:prSet/>
      <dgm:spPr/>
      <dgm:t>
        <a:bodyPr/>
        <a:lstStyle/>
        <a:p>
          <a:r>
            <a:rPr lang="en-US" b="0" i="0" baseline="0" dirty="0"/>
            <a:t>Fear of taking a risk</a:t>
          </a:r>
          <a:endParaRPr lang="en-US" dirty="0"/>
        </a:p>
      </dgm:t>
    </dgm:pt>
    <dgm:pt modelId="{9AEEEAAD-3AC7-4C27-8F39-9DE85CF12DCF}" type="parTrans" cxnId="{27489ED8-61DD-4F8F-B6B9-A29E63145DEA}">
      <dgm:prSet/>
      <dgm:spPr/>
      <dgm:t>
        <a:bodyPr/>
        <a:lstStyle/>
        <a:p>
          <a:endParaRPr lang="en-US"/>
        </a:p>
      </dgm:t>
    </dgm:pt>
    <dgm:pt modelId="{842F9950-FAD9-41B1-B68E-DCC1A1F46C83}" type="sibTrans" cxnId="{27489ED8-61DD-4F8F-B6B9-A29E63145DEA}">
      <dgm:prSet/>
      <dgm:spPr/>
      <dgm:t>
        <a:bodyPr/>
        <a:lstStyle/>
        <a:p>
          <a:endParaRPr lang="en-US"/>
        </a:p>
      </dgm:t>
    </dgm:pt>
    <dgm:pt modelId="{2B215321-02CC-49E1-8521-B3EA266D2CA0}">
      <dgm:prSet/>
      <dgm:spPr/>
      <dgm:t>
        <a:bodyPr/>
        <a:lstStyle/>
        <a:p>
          <a:r>
            <a:rPr lang="en-US" b="0" i="0" baseline="0" dirty="0"/>
            <a:t>Fear of developing trust</a:t>
          </a:r>
          <a:endParaRPr lang="en-US" dirty="0"/>
        </a:p>
      </dgm:t>
    </dgm:pt>
    <dgm:pt modelId="{89B927FE-A6F7-4C15-A5F9-373B12A808BF}" type="parTrans" cxnId="{11DBCF2C-046B-40B8-98B1-2A4679885D97}">
      <dgm:prSet/>
      <dgm:spPr/>
      <dgm:t>
        <a:bodyPr/>
        <a:lstStyle/>
        <a:p>
          <a:endParaRPr lang="en-US"/>
        </a:p>
      </dgm:t>
    </dgm:pt>
    <dgm:pt modelId="{66EF8F4C-D660-45BE-BF02-94C4F136B9A3}" type="sibTrans" cxnId="{11DBCF2C-046B-40B8-98B1-2A4679885D97}">
      <dgm:prSet/>
      <dgm:spPr/>
      <dgm:t>
        <a:bodyPr/>
        <a:lstStyle/>
        <a:p>
          <a:endParaRPr lang="en-US"/>
        </a:p>
      </dgm:t>
    </dgm:pt>
    <dgm:pt modelId="{4E414172-078D-4A1D-8C55-7342FF3D3721}">
      <dgm:prSet/>
      <dgm:spPr/>
      <dgm:t>
        <a:bodyPr/>
        <a:lstStyle/>
        <a:p>
          <a:r>
            <a:rPr lang="en-US" b="0" i="0" baseline="0" dirty="0"/>
            <a:t>Fear of inability to cope with changed circumstances</a:t>
          </a:r>
          <a:endParaRPr lang="en-US" dirty="0"/>
        </a:p>
      </dgm:t>
    </dgm:pt>
    <dgm:pt modelId="{311E2319-D5BC-4470-845E-A0F71FE543DC}" type="parTrans" cxnId="{37D3B40B-10EA-4551-B113-A2C6F01D0B11}">
      <dgm:prSet/>
      <dgm:spPr/>
      <dgm:t>
        <a:bodyPr/>
        <a:lstStyle/>
        <a:p>
          <a:endParaRPr lang="en-US"/>
        </a:p>
      </dgm:t>
    </dgm:pt>
    <dgm:pt modelId="{DD3B7F8D-01E4-49AB-84D0-26FB70F119A9}" type="sibTrans" cxnId="{37D3B40B-10EA-4551-B113-A2C6F01D0B11}">
      <dgm:prSet/>
      <dgm:spPr/>
      <dgm:t>
        <a:bodyPr/>
        <a:lstStyle/>
        <a:p>
          <a:endParaRPr lang="en-US"/>
        </a:p>
      </dgm:t>
    </dgm:pt>
    <dgm:pt modelId="{85F47650-44EF-4357-A6B0-2193228B84BD}" type="pres">
      <dgm:prSet presAssocID="{6E08532B-5391-4BB2-AC06-9A36A56929DE}" presName="diagram" presStyleCnt="0">
        <dgm:presLayoutVars>
          <dgm:dir/>
          <dgm:resizeHandles val="exact"/>
        </dgm:presLayoutVars>
      </dgm:prSet>
      <dgm:spPr/>
    </dgm:pt>
    <dgm:pt modelId="{324B0A60-7982-4A6F-88D3-88612D1D4E98}" type="pres">
      <dgm:prSet presAssocID="{917AC78F-8FF0-416A-98F0-C01B3325E40B}" presName="node" presStyleLbl="node1" presStyleIdx="0" presStyleCnt="10">
        <dgm:presLayoutVars>
          <dgm:bulletEnabled val="1"/>
        </dgm:presLayoutVars>
      </dgm:prSet>
      <dgm:spPr/>
    </dgm:pt>
    <dgm:pt modelId="{8C3AB506-96A7-4DCD-8A9C-EBFCA97536F4}" type="pres">
      <dgm:prSet presAssocID="{AE89AF05-0FDE-48C3-B1DC-759A4088E69B}" presName="sibTrans" presStyleCnt="0"/>
      <dgm:spPr/>
    </dgm:pt>
    <dgm:pt modelId="{86F3794C-1E25-4DD7-AAD7-3FCAEC524D0E}" type="pres">
      <dgm:prSet presAssocID="{94380143-A371-4BDA-A5B9-8084CFEB9531}" presName="node" presStyleLbl="node1" presStyleIdx="1" presStyleCnt="10">
        <dgm:presLayoutVars>
          <dgm:bulletEnabled val="1"/>
        </dgm:presLayoutVars>
      </dgm:prSet>
      <dgm:spPr/>
    </dgm:pt>
    <dgm:pt modelId="{3EB1BA8A-7441-4664-ADC5-92A19150840B}" type="pres">
      <dgm:prSet presAssocID="{EE47037E-0B35-4EE0-A1B7-C621981208C7}" presName="sibTrans" presStyleCnt="0"/>
      <dgm:spPr/>
    </dgm:pt>
    <dgm:pt modelId="{F7AE8991-6841-4F6C-AD98-DD00E785A29A}" type="pres">
      <dgm:prSet presAssocID="{F812B74C-5E6C-4948-97EB-4B300A544436}" presName="node" presStyleLbl="node1" presStyleIdx="2" presStyleCnt="10">
        <dgm:presLayoutVars>
          <dgm:bulletEnabled val="1"/>
        </dgm:presLayoutVars>
      </dgm:prSet>
      <dgm:spPr/>
    </dgm:pt>
    <dgm:pt modelId="{6982091F-7195-424C-9C1B-C45B8A205E2C}" type="pres">
      <dgm:prSet presAssocID="{5BEADA60-A56C-4FFB-B974-A66555030888}" presName="sibTrans" presStyleCnt="0"/>
      <dgm:spPr/>
    </dgm:pt>
    <dgm:pt modelId="{2CB60226-14F6-4583-A5BE-8D60F9AD66E0}" type="pres">
      <dgm:prSet presAssocID="{12F8DDE9-0408-4823-8FB5-C720C8D9A9C9}" presName="node" presStyleLbl="node1" presStyleIdx="3" presStyleCnt="10">
        <dgm:presLayoutVars>
          <dgm:bulletEnabled val="1"/>
        </dgm:presLayoutVars>
      </dgm:prSet>
      <dgm:spPr/>
    </dgm:pt>
    <dgm:pt modelId="{9C243369-4410-45BF-9720-FB3DF453E310}" type="pres">
      <dgm:prSet presAssocID="{81D1BEB3-FBD5-47BE-84E5-E35CD8C84AC4}" presName="sibTrans" presStyleCnt="0"/>
      <dgm:spPr/>
    </dgm:pt>
    <dgm:pt modelId="{EAA5D197-ACDB-43D2-8098-9E244FFA3458}" type="pres">
      <dgm:prSet presAssocID="{B63ACF32-4A16-40C2-94C5-75F7ED3F63FB}" presName="node" presStyleLbl="node1" presStyleIdx="4" presStyleCnt="10">
        <dgm:presLayoutVars>
          <dgm:bulletEnabled val="1"/>
        </dgm:presLayoutVars>
      </dgm:prSet>
      <dgm:spPr/>
    </dgm:pt>
    <dgm:pt modelId="{B1541A10-3DF1-4C50-BC86-27123F19E995}" type="pres">
      <dgm:prSet presAssocID="{FE2600C6-F0F2-4649-8AB3-DBF02739379A}" presName="sibTrans" presStyleCnt="0"/>
      <dgm:spPr/>
    </dgm:pt>
    <dgm:pt modelId="{594FABA9-903C-46C7-8C48-85E47FD5ADFF}" type="pres">
      <dgm:prSet presAssocID="{4E3C490E-048C-466C-AB85-D9B7AA02A37F}" presName="node" presStyleLbl="node1" presStyleIdx="5" presStyleCnt="10">
        <dgm:presLayoutVars>
          <dgm:bulletEnabled val="1"/>
        </dgm:presLayoutVars>
      </dgm:prSet>
      <dgm:spPr/>
    </dgm:pt>
    <dgm:pt modelId="{F090BA62-9B3D-4EEA-A3E3-E3541DC13EF1}" type="pres">
      <dgm:prSet presAssocID="{F6B3142D-4B9D-4DF7-BFE3-8E73F117EC8D}" presName="sibTrans" presStyleCnt="0"/>
      <dgm:spPr/>
    </dgm:pt>
    <dgm:pt modelId="{848FC244-F8B8-461E-A504-5CE0F7E80AC6}" type="pres">
      <dgm:prSet presAssocID="{29916F7D-1FB1-431D-BAC4-CAD31A8D6C48}" presName="node" presStyleLbl="node1" presStyleIdx="6" presStyleCnt="10">
        <dgm:presLayoutVars>
          <dgm:bulletEnabled val="1"/>
        </dgm:presLayoutVars>
      </dgm:prSet>
      <dgm:spPr/>
    </dgm:pt>
    <dgm:pt modelId="{86B9170C-418B-4C4D-BB5B-B928864D94B1}" type="pres">
      <dgm:prSet presAssocID="{4FDE7F66-9286-427A-8FE4-0EE0C4A76740}" presName="sibTrans" presStyleCnt="0"/>
      <dgm:spPr/>
    </dgm:pt>
    <dgm:pt modelId="{42D3B322-F1A2-4FD7-847F-E186A9AA6665}" type="pres">
      <dgm:prSet presAssocID="{C56EDBE4-7577-4332-92A7-8A287713720F}" presName="node" presStyleLbl="node1" presStyleIdx="7" presStyleCnt="10">
        <dgm:presLayoutVars>
          <dgm:bulletEnabled val="1"/>
        </dgm:presLayoutVars>
      </dgm:prSet>
      <dgm:spPr/>
    </dgm:pt>
    <dgm:pt modelId="{28EE24E4-B4A3-42E1-A42E-A48D91D8A752}" type="pres">
      <dgm:prSet presAssocID="{842F9950-FAD9-41B1-B68E-DCC1A1F46C83}" presName="sibTrans" presStyleCnt="0"/>
      <dgm:spPr/>
    </dgm:pt>
    <dgm:pt modelId="{408091E6-8673-4590-8433-A2D15CE39AC8}" type="pres">
      <dgm:prSet presAssocID="{2B215321-02CC-49E1-8521-B3EA266D2CA0}" presName="node" presStyleLbl="node1" presStyleIdx="8" presStyleCnt="10">
        <dgm:presLayoutVars>
          <dgm:bulletEnabled val="1"/>
        </dgm:presLayoutVars>
      </dgm:prSet>
      <dgm:spPr/>
    </dgm:pt>
    <dgm:pt modelId="{B1E4B0BE-65CF-4754-B06C-25FB09124811}" type="pres">
      <dgm:prSet presAssocID="{66EF8F4C-D660-45BE-BF02-94C4F136B9A3}" presName="sibTrans" presStyleCnt="0"/>
      <dgm:spPr/>
    </dgm:pt>
    <dgm:pt modelId="{79389762-B494-4E93-A6BD-3A74177766D6}" type="pres">
      <dgm:prSet presAssocID="{4E414172-078D-4A1D-8C55-7342FF3D3721}" presName="node" presStyleLbl="node1" presStyleIdx="9" presStyleCnt="10">
        <dgm:presLayoutVars>
          <dgm:bulletEnabled val="1"/>
        </dgm:presLayoutVars>
      </dgm:prSet>
      <dgm:spPr/>
    </dgm:pt>
  </dgm:ptLst>
  <dgm:cxnLst>
    <dgm:cxn modelId="{37D3B40B-10EA-4551-B113-A2C6F01D0B11}" srcId="{6E08532B-5391-4BB2-AC06-9A36A56929DE}" destId="{4E414172-078D-4A1D-8C55-7342FF3D3721}" srcOrd="9" destOrd="0" parTransId="{311E2319-D5BC-4470-845E-A0F71FE543DC}" sibTransId="{DD3B7F8D-01E4-49AB-84D0-26FB70F119A9}"/>
    <dgm:cxn modelId="{66E5CF0F-5718-4E23-8950-6F04648A48EC}" type="presOf" srcId="{94380143-A371-4BDA-A5B9-8084CFEB9531}" destId="{86F3794C-1E25-4DD7-AAD7-3FCAEC524D0E}" srcOrd="0" destOrd="0" presId="urn:microsoft.com/office/officeart/2005/8/layout/default"/>
    <dgm:cxn modelId="{11DBCF2C-046B-40B8-98B1-2A4679885D97}" srcId="{6E08532B-5391-4BB2-AC06-9A36A56929DE}" destId="{2B215321-02CC-49E1-8521-B3EA266D2CA0}" srcOrd="8" destOrd="0" parTransId="{89B927FE-A6F7-4C15-A5F9-373B12A808BF}" sibTransId="{66EF8F4C-D660-45BE-BF02-94C4F136B9A3}"/>
    <dgm:cxn modelId="{3D96FC34-68A4-4E7E-9FC1-FD8A434485D6}" srcId="{6E08532B-5391-4BB2-AC06-9A36A56929DE}" destId="{917AC78F-8FF0-416A-98F0-C01B3325E40B}" srcOrd="0" destOrd="0" parTransId="{A8A73657-D01D-4E72-8DC0-93A97F44B91C}" sibTransId="{AE89AF05-0FDE-48C3-B1DC-759A4088E69B}"/>
    <dgm:cxn modelId="{99B0B936-1C88-4FE9-8674-E847DA41B946}" type="presOf" srcId="{917AC78F-8FF0-416A-98F0-C01B3325E40B}" destId="{324B0A60-7982-4A6F-88D3-88612D1D4E98}" srcOrd="0" destOrd="0" presId="urn:microsoft.com/office/officeart/2005/8/layout/default"/>
    <dgm:cxn modelId="{A6D4EF5B-B725-4BE3-95DE-422D5877F1D3}" type="presOf" srcId="{2B215321-02CC-49E1-8521-B3EA266D2CA0}" destId="{408091E6-8673-4590-8433-A2D15CE39AC8}" srcOrd="0" destOrd="0" presId="urn:microsoft.com/office/officeart/2005/8/layout/default"/>
    <dgm:cxn modelId="{75B3EB64-96D6-4047-B563-EF5F151F5642}" type="presOf" srcId="{12F8DDE9-0408-4823-8FB5-C720C8D9A9C9}" destId="{2CB60226-14F6-4583-A5BE-8D60F9AD66E0}" srcOrd="0" destOrd="0" presId="urn:microsoft.com/office/officeart/2005/8/layout/default"/>
    <dgm:cxn modelId="{F8D8F266-C7DD-4B08-8793-B7EACCF0A4E3}" srcId="{6E08532B-5391-4BB2-AC06-9A36A56929DE}" destId="{4E3C490E-048C-466C-AB85-D9B7AA02A37F}" srcOrd="5" destOrd="0" parTransId="{2FED9251-B2ED-4C8A-9E89-0ED2EBCD0777}" sibTransId="{F6B3142D-4B9D-4DF7-BFE3-8E73F117EC8D}"/>
    <dgm:cxn modelId="{8ED26F47-9B1E-450C-9303-A82720819069}" srcId="{6E08532B-5391-4BB2-AC06-9A36A56929DE}" destId="{94380143-A371-4BDA-A5B9-8084CFEB9531}" srcOrd="1" destOrd="0" parTransId="{9C226394-FCD6-48EA-8AE8-1C4C830B5634}" sibTransId="{EE47037E-0B35-4EE0-A1B7-C621981208C7}"/>
    <dgm:cxn modelId="{C77B446A-3EDD-48CB-8657-151C2A70C849}" srcId="{6E08532B-5391-4BB2-AC06-9A36A56929DE}" destId="{B63ACF32-4A16-40C2-94C5-75F7ED3F63FB}" srcOrd="4" destOrd="0" parTransId="{FFC4CB8D-00D5-4E63-9982-30D7E617EBB0}" sibTransId="{FE2600C6-F0F2-4649-8AB3-DBF02739379A}"/>
    <dgm:cxn modelId="{0F662751-55E9-48EF-A009-4A0B0A989D7D}" srcId="{6E08532B-5391-4BB2-AC06-9A36A56929DE}" destId="{29916F7D-1FB1-431D-BAC4-CAD31A8D6C48}" srcOrd="6" destOrd="0" parTransId="{58947CBC-0AC5-4B3F-A1FF-9F773F018FFB}" sibTransId="{4FDE7F66-9286-427A-8FE4-0EE0C4A76740}"/>
    <dgm:cxn modelId="{89C0EC57-3F3A-4DF3-92C2-1AADDCBC0E9A}" type="presOf" srcId="{F812B74C-5E6C-4948-97EB-4B300A544436}" destId="{F7AE8991-6841-4F6C-AD98-DD00E785A29A}" srcOrd="0" destOrd="0" presId="urn:microsoft.com/office/officeart/2005/8/layout/default"/>
    <dgm:cxn modelId="{1EC19A5A-6C43-42B6-BE75-C021C6D19BFF}" srcId="{6E08532B-5391-4BB2-AC06-9A36A56929DE}" destId="{12F8DDE9-0408-4823-8FB5-C720C8D9A9C9}" srcOrd="3" destOrd="0" parTransId="{530CE435-3E37-4524-BD3D-F9883624A3DE}" sibTransId="{81D1BEB3-FBD5-47BE-84E5-E35CD8C84AC4}"/>
    <dgm:cxn modelId="{575528A0-C0D5-41B4-8882-E3B7FCDE37D1}" srcId="{6E08532B-5391-4BB2-AC06-9A36A56929DE}" destId="{F812B74C-5E6C-4948-97EB-4B300A544436}" srcOrd="2" destOrd="0" parTransId="{12476E9B-CE60-4B6E-811B-4867D9B299C2}" sibTransId="{5BEADA60-A56C-4FFB-B974-A66555030888}"/>
    <dgm:cxn modelId="{20153BA0-9E38-4C75-A757-42182A2BBA68}" type="presOf" srcId="{4E3C490E-048C-466C-AB85-D9B7AA02A37F}" destId="{594FABA9-903C-46C7-8C48-85E47FD5ADFF}" srcOrd="0" destOrd="0" presId="urn:microsoft.com/office/officeart/2005/8/layout/default"/>
    <dgm:cxn modelId="{8914EAC9-921B-4233-B20F-E16726BDCA13}" type="presOf" srcId="{B63ACF32-4A16-40C2-94C5-75F7ED3F63FB}" destId="{EAA5D197-ACDB-43D2-8098-9E244FFA3458}" srcOrd="0" destOrd="0" presId="urn:microsoft.com/office/officeart/2005/8/layout/default"/>
    <dgm:cxn modelId="{D3B1C8D4-57CD-43D8-9CA8-FE35BFEDD945}" type="presOf" srcId="{29916F7D-1FB1-431D-BAC4-CAD31A8D6C48}" destId="{848FC244-F8B8-461E-A504-5CE0F7E80AC6}" srcOrd="0" destOrd="0" presId="urn:microsoft.com/office/officeart/2005/8/layout/default"/>
    <dgm:cxn modelId="{27489ED8-61DD-4F8F-B6B9-A29E63145DEA}" srcId="{6E08532B-5391-4BB2-AC06-9A36A56929DE}" destId="{C56EDBE4-7577-4332-92A7-8A287713720F}" srcOrd="7" destOrd="0" parTransId="{9AEEEAAD-3AC7-4C27-8F39-9DE85CF12DCF}" sibTransId="{842F9950-FAD9-41B1-B68E-DCC1A1F46C83}"/>
    <dgm:cxn modelId="{F1EF63E1-B960-4199-9D49-ABF9E2B22415}" type="presOf" srcId="{6E08532B-5391-4BB2-AC06-9A36A56929DE}" destId="{85F47650-44EF-4357-A6B0-2193228B84BD}" srcOrd="0" destOrd="0" presId="urn:microsoft.com/office/officeart/2005/8/layout/default"/>
    <dgm:cxn modelId="{55CD35F0-9590-4C50-9F82-0173DE9DCEA3}" type="presOf" srcId="{4E414172-078D-4A1D-8C55-7342FF3D3721}" destId="{79389762-B494-4E93-A6BD-3A74177766D6}" srcOrd="0" destOrd="0" presId="urn:microsoft.com/office/officeart/2005/8/layout/default"/>
    <dgm:cxn modelId="{AF1569F2-197D-467B-A73E-A6BCFB475CDE}" type="presOf" srcId="{C56EDBE4-7577-4332-92A7-8A287713720F}" destId="{42D3B322-F1A2-4FD7-847F-E186A9AA6665}" srcOrd="0" destOrd="0" presId="urn:microsoft.com/office/officeart/2005/8/layout/default"/>
    <dgm:cxn modelId="{68798DFD-0D05-4E65-A854-FD16A23BD83B}" type="presParOf" srcId="{85F47650-44EF-4357-A6B0-2193228B84BD}" destId="{324B0A60-7982-4A6F-88D3-88612D1D4E98}" srcOrd="0" destOrd="0" presId="urn:microsoft.com/office/officeart/2005/8/layout/default"/>
    <dgm:cxn modelId="{97908CF1-716C-4A46-BAEA-A6770A19D7DE}" type="presParOf" srcId="{85F47650-44EF-4357-A6B0-2193228B84BD}" destId="{8C3AB506-96A7-4DCD-8A9C-EBFCA97536F4}" srcOrd="1" destOrd="0" presId="urn:microsoft.com/office/officeart/2005/8/layout/default"/>
    <dgm:cxn modelId="{0E9CF81B-83AC-4285-B453-AFC305FE71B6}" type="presParOf" srcId="{85F47650-44EF-4357-A6B0-2193228B84BD}" destId="{86F3794C-1E25-4DD7-AAD7-3FCAEC524D0E}" srcOrd="2" destOrd="0" presId="urn:microsoft.com/office/officeart/2005/8/layout/default"/>
    <dgm:cxn modelId="{B28D4F53-485A-4322-AD7C-F8067347CB07}" type="presParOf" srcId="{85F47650-44EF-4357-A6B0-2193228B84BD}" destId="{3EB1BA8A-7441-4664-ADC5-92A19150840B}" srcOrd="3" destOrd="0" presId="urn:microsoft.com/office/officeart/2005/8/layout/default"/>
    <dgm:cxn modelId="{E49BB7D7-5691-4AEE-99BF-DA5517F8B56B}" type="presParOf" srcId="{85F47650-44EF-4357-A6B0-2193228B84BD}" destId="{F7AE8991-6841-4F6C-AD98-DD00E785A29A}" srcOrd="4" destOrd="0" presId="urn:microsoft.com/office/officeart/2005/8/layout/default"/>
    <dgm:cxn modelId="{BB23F548-F3BE-4AD2-983C-9C26C5AFE6F2}" type="presParOf" srcId="{85F47650-44EF-4357-A6B0-2193228B84BD}" destId="{6982091F-7195-424C-9C1B-C45B8A205E2C}" srcOrd="5" destOrd="0" presId="urn:microsoft.com/office/officeart/2005/8/layout/default"/>
    <dgm:cxn modelId="{DF11A0CA-821F-4602-A705-20C6EF6469DD}" type="presParOf" srcId="{85F47650-44EF-4357-A6B0-2193228B84BD}" destId="{2CB60226-14F6-4583-A5BE-8D60F9AD66E0}" srcOrd="6" destOrd="0" presId="urn:microsoft.com/office/officeart/2005/8/layout/default"/>
    <dgm:cxn modelId="{A6B6B98E-1346-4E24-B99D-0F6E556CE6B6}" type="presParOf" srcId="{85F47650-44EF-4357-A6B0-2193228B84BD}" destId="{9C243369-4410-45BF-9720-FB3DF453E310}" srcOrd="7" destOrd="0" presId="urn:microsoft.com/office/officeart/2005/8/layout/default"/>
    <dgm:cxn modelId="{581FD04C-AC53-45A4-88BF-9EB9DE09D209}" type="presParOf" srcId="{85F47650-44EF-4357-A6B0-2193228B84BD}" destId="{EAA5D197-ACDB-43D2-8098-9E244FFA3458}" srcOrd="8" destOrd="0" presId="urn:microsoft.com/office/officeart/2005/8/layout/default"/>
    <dgm:cxn modelId="{BDDD1452-4881-4551-86CE-B8DF88D7EAF4}" type="presParOf" srcId="{85F47650-44EF-4357-A6B0-2193228B84BD}" destId="{B1541A10-3DF1-4C50-BC86-27123F19E995}" srcOrd="9" destOrd="0" presId="urn:microsoft.com/office/officeart/2005/8/layout/default"/>
    <dgm:cxn modelId="{B05915CE-0D52-4898-A79E-7F19E00A5EB2}" type="presParOf" srcId="{85F47650-44EF-4357-A6B0-2193228B84BD}" destId="{594FABA9-903C-46C7-8C48-85E47FD5ADFF}" srcOrd="10" destOrd="0" presId="urn:microsoft.com/office/officeart/2005/8/layout/default"/>
    <dgm:cxn modelId="{E924A07D-8F56-48D8-8857-DF4350B4DBCA}" type="presParOf" srcId="{85F47650-44EF-4357-A6B0-2193228B84BD}" destId="{F090BA62-9B3D-4EEA-A3E3-E3541DC13EF1}" srcOrd="11" destOrd="0" presId="urn:microsoft.com/office/officeart/2005/8/layout/default"/>
    <dgm:cxn modelId="{7CB753AB-1F99-4E77-B0D3-7E60CD2266DA}" type="presParOf" srcId="{85F47650-44EF-4357-A6B0-2193228B84BD}" destId="{848FC244-F8B8-461E-A504-5CE0F7E80AC6}" srcOrd="12" destOrd="0" presId="urn:microsoft.com/office/officeart/2005/8/layout/default"/>
    <dgm:cxn modelId="{1CBC28A0-7B68-4303-86B5-2172F3F901F4}" type="presParOf" srcId="{85F47650-44EF-4357-A6B0-2193228B84BD}" destId="{86B9170C-418B-4C4D-BB5B-B928864D94B1}" srcOrd="13" destOrd="0" presId="urn:microsoft.com/office/officeart/2005/8/layout/default"/>
    <dgm:cxn modelId="{62FF2C3C-C642-43C7-8A3F-F3802EEF7C83}" type="presParOf" srcId="{85F47650-44EF-4357-A6B0-2193228B84BD}" destId="{42D3B322-F1A2-4FD7-847F-E186A9AA6665}" srcOrd="14" destOrd="0" presId="urn:microsoft.com/office/officeart/2005/8/layout/default"/>
    <dgm:cxn modelId="{C0EE3946-55A1-4934-A2C1-50AC260D567B}" type="presParOf" srcId="{85F47650-44EF-4357-A6B0-2193228B84BD}" destId="{28EE24E4-B4A3-42E1-A42E-A48D91D8A752}" srcOrd="15" destOrd="0" presId="urn:microsoft.com/office/officeart/2005/8/layout/default"/>
    <dgm:cxn modelId="{C5E73458-CF4D-420F-A618-888E5B55903A}" type="presParOf" srcId="{85F47650-44EF-4357-A6B0-2193228B84BD}" destId="{408091E6-8673-4590-8433-A2D15CE39AC8}" srcOrd="16" destOrd="0" presId="urn:microsoft.com/office/officeart/2005/8/layout/default"/>
    <dgm:cxn modelId="{56CA1161-0363-4E14-B78D-A5D54117CF0C}" type="presParOf" srcId="{85F47650-44EF-4357-A6B0-2193228B84BD}" destId="{B1E4B0BE-65CF-4754-B06C-25FB09124811}" srcOrd="17" destOrd="0" presId="urn:microsoft.com/office/officeart/2005/8/layout/default"/>
    <dgm:cxn modelId="{89BE8F10-2231-4D3E-935C-677EDE80C3B8}" type="presParOf" srcId="{85F47650-44EF-4357-A6B0-2193228B84BD}" destId="{79389762-B494-4E93-A6BD-3A74177766D6}"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879232-1B2E-4F5B-8459-F2AEBDAEA1A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515ABB9-6C86-4D70-A910-055B439F965C}">
      <dgm:prSet/>
      <dgm:spPr/>
      <dgm:t>
        <a:bodyPr/>
        <a:lstStyle/>
        <a:p>
          <a:r>
            <a:rPr lang="en-GB" dirty="0"/>
            <a:t>It‘s valuable to reflect on your SABOTEURS. </a:t>
          </a:r>
          <a:endParaRPr lang="en-US" dirty="0"/>
        </a:p>
      </dgm:t>
    </dgm:pt>
    <dgm:pt modelId="{77D8207C-FFDA-44AC-8910-089D7E389346}" type="parTrans" cxnId="{A380E9C3-2032-4724-BA0D-1D8184FC5DA8}">
      <dgm:prSet/>
      <dgm:spPr/>
      <dgm:t>
        <a:bodyPr/>
        <a:lstStyle/>
        <a:p>
          <a:endParaRPr lang="en-US"/>
        </a:p>
      </dgm:t>
    </dgm:pt>
    <dgm:pt modelId="{7ABDBADD-1FD1-4DDC-8B4B-7941941C7C93}" type="sibTrans" cxnId="{A380E9C3-2032-4724-BA0D-1D8184FC5DA8}">
      <dgm:prSet/>
      <dgm:spPr/>
      <dgm:t>
        <a:bodyPr/>
        <a:lstStyle/>
        <a:p>
          <a:endParaRPr lang="en-US"/>
        </a:p>
      </dgm:t>
    </dgm:pt>
    <dgm:pt modelId="{2B9E8790-A523-4FBA-ABA0-21E2D22AA240}">
      <dgm:prSet/>
      <dgm:spPr/>
      <dgm:t>
        <a:bodyPr/>
        <a:lstStyle/>
        <a:p>
          <a:r>
            <a:rPr lang="en-GB" dirty="0"/>
            <a:t>It could be your inner critic, an unsupportive colleague, your overly packed schedule, or even an unhealthy habit – what do you read, watch etc?</a:t>
          </a:r>
          <a:endParaRPr lang="en-US" dirty="0"/>
        </a:p>
      </dgm:t>
    </dgm:pt>
    <dgm:pt modelId="{F5A7DD08-0FA0-4ECC-A80F-5A6C267D3F15}" type="parTrans" cxnId="{4F03C1E6-1155-443F-A0BC-B18680F6AB0D}">
      <dgm:prSet/>
      <dgm:spPr/>
      <dgm:t>
        <a:bodyPr/>
        <a:lstStyle/>
        <a:p>
          <a:endParaRPr lang="en-US"/>
        </a:p>
      </dgm:t>
    </dgm:pt>
    <dgm:pt modelId="{13EF72E3-CC1A-4EAC-BED0-B936371B0DE1}" type="sibTrans" cxnId="{4F03C1E6-1155-443F-A0BC-B18680F6AB0D}">
      <dgm:prSet/>
      <dgm:spPr/>
      <dgm:t>
        <a:bodyPr/>
        <a:lstStyle/>
        <a:p>
          <a:endParaRPr lang="en-US"/>
        </a:p>
      </dgm:t>
    </dgm:pt>
    <dgm:pt modelId="{4EF5D8D7-305B-4E46-8F5F-18798593CD78}">
      <dgm:prSet/>
      <dgm:spPr/>
      <dgm:t>
        <a:bodyPr/>
        <a:lstStyle/>
        <a:p>
          <a:r>
            <a:rPr lang="en-GB" dirty="0"/>
            <a:t>What are yours?</a:t>
          </a:r>
          <a:endParaRPr lang="en-US" dirty="0"/>
        </a:p>
      </dgm:t>
    </dgm:pt>
    <dgm:pt modelId="{F0EAEA6D-6BA1-4A30-96F4-B99C5DEAADC6}" type="parTrans" cxnId="{B452BD4E-64ED-4ADB-8B15-9041AAECD514}">
      <dgm:prSet/>
      <dgm:spPr/>
      <dgm:t>
        <a:bodyPr/>
        <a:lstStyle/>
        <a:p>
          <a:endParaRPr lang="en-US"/>
        </a:p>
      </dgm:t>
    </dgm:pt>
    <dgm:pt modelId="{1863E77B-E9A1-4B82-B049-6BFD3CC10BAC}" type="sibTrans" cxnId="{B452BD4E-64ED-4ADB-8B15-9041AAECD514}">
      <dgm:prSet/>
      <dgm:spPr/>
      <dgm:t>
        <a:bodyPr/>
        <a:lstStyle/>
        <a:p>
          <a:endParaRPr lang="en-US"/>
        </a:p>
      </dgm:t>
    </dgm:pt>
    <dgm:pt modelId="{4023F88F-2C51-4FAF-B8EC-6A8904353C8B}" type="pres">
      <dgm:prSet presAssocID="{DF879232-1B2E-4F5B-8459-F2AEBDAEA1A9}" presName="linear" presStyleCnt="0">
        <dgm:presLayoutVars>
          <dgm:animLvl val="lvl"/>
          <dgm:resizeHandles val="exact"/>
        </dgm:presLayoutVars>
      </dgm:prSet>
      <dgm:spPr/>
    </dgm:pt>
    <dgm:pt modelId="{C62C56F6-4EDD-4E94-9F67-606A599E84F3}" type="pres">
      <dgm:prSet presAssocID="{F515ABB9-6C86-4D70-A910-055B439F965C}" presName="parentText" presStyleLbl="node1" presStyleIdx="0" presStyleCnt="3">
        <dgm:presLayoutVars>
          <dgm:chMax val="0"/>
          <dgm:bulletEnabled val="1"/>
        </dgm:presLayoutVars>
      </dgm:prSet>
      <dgm:spPr/>
    </dgm:pt>
    <dgm:pt modelId="{C23AA7F2-1B45-4BAD-8685-7D033A6B4F56}" type="pres">
      <dgm:prSet presAssocID="{7ABDBADD-1FD1-4DDC-8B4B-7941941C7C93}" presName="spacer" presStyleCnt="0"/>
      <dgm:spPr/>
    </dgm:pt>
    <dgm:pt modelId="{D8CF5C80-6F68-400B-B83D-01B3F15BB90A}" type="pres">
      <dgm:prSet presAssocID="{2B9E8790-A523-4FBA-ABA0-21E2D22AA240}" presName="parentText" presStyleLbl="node1" presStyleIdx="1" presStyleCnt="3">
        <dgm:presLayoutVars>
          <dgm:chMax val="0"/>
          <dgm:bulletEnabled val="1"/>
        </dgm:presLayoutVars>
      </dgm:prSet>
      <dgm:spPr/>
    </dgm:pt>
    <dgm:pt modelId="{73D04ED8-90ED-45EA-9D1C-1B4CB17B07C3}" type="pres">
      <dgm:prSet presAssocID="{13EF72E3-CC1A-4EAC-BED0-B936371B0DE1}" presName="spacer" presStyleCnt="0"/>
      <dgm:spPr/>
    </dgm:pt>
    <dgm:pt modelId="{FF13895B-CD33-4B23-BD5F-73CE47A06AF5}" type="pres">
      <dgm:prSet presAssocID="{4EF5D8D7-305B-4E46-8F5F-18798593CD78}" presName="parentText" presStyleLbl="node1" presStyleIdx="2" presStyleCnt="3">
        <dgm:presLayoutVars>
          <dgm:chMax val="0"/>
          <dgm:bulletEnabled val="1"/>
        </dgm:presLayoutVars>
      </dgm:prSet>
      <dgm:spPr/>
    </dgm:pt>
  </dgm:ptLst>
  <dgm:cxnLst>
    <dgm:cxn modelId="{036BAE05-88C6-4FB5-AB0D-6C1643FD388D}" type="presOf" srcId="{4EF5D8D7-305B-4E46-8F5F-18798593CD78}" destId="{FF13895B-CD33-4B23-BD5F-73CE47A06AF5}" srcOrd="0" destOrd="0" presId="urn:microsoft.com/office/officeart/2005/8/layout/vList2"/>
    <dgm:cxn modelId="{A6E86A40-BE87-4153-AFF2-ADB9824DB6BF}" type="presOf" srcId="{DF879232-1B2E-4F5B-8459-F2AEBDAEA1A9}" destId="{4023F88F-2C51-4FAF-B8EC-6A8904353C8B}" srcOrd="0" destOrd="0" presId="urn:microsoft.com/office/officeart/2005/8/layout/vList2"/>
    <dgm:cxn modelId="{B452BD4E-64ED-4ADB-8B15-9041AAECD514}" srcId="{DF879232-1B2E-4F5B-8459-F2AEBDAEA1A9}" destId="{4EF5D8D7-305B-4E46-8F5F-18798593CD78}" srcOrd="2" destOrd="0" parTransId="{F0EAEA6D-6BA1-4A30-96F4-B99C5DEAADC6}" sibTransId="{1863E77B-E9A1-4B82-B049-6BFD3CC10BAC}"/>
    <dgm:cxn modelId="{FB1BA9A8-E947-49FD-B786-F4CAFC1B1D0F}" type="presOf" srcId="{2B9E8790-A523-4FBA-ABA0-21E2D22AA240}" destId="{D8CF5C80-6F68-400B-B83D-01B3F15BB90A}" srcOrd="0" destOrd="0" presId="urn:microsoft.com/office/officeart/2005/8/layout/vList2"/>
    <dgm:cxn modelId="{A380E9C3-2032-4724-BA0D-1D8184FC5DA8}" srcId="{DF879232-1B2E-4F5B-8459-F2AEBDAEA1A9}" destId="{F515ABB9-6C86-4D70-A910-055B439F965C}" srcOrd="0" destOrd="0" parTransId="{77D8207C-FFDA-44AC-8910-089D7E389346}" sibTransId="{7ABDBADD-1FD1-4DDC-8B4B-7941941C7C93}"/>
    <dgm:cxn modelId="{4F03C1E6-1155-443F-A0BC-B18680F6AB0D}" srcId="{DF879232-1B2E-4F5B-8459-F2AEBDAEA1A9}" destId="{2B9E8790-A523-4FBA-ABA0-21E2D22AA240}" srcOrd="1" destOrd="0" parTransId="{F5A7DD08-0FA0-4ECC-A80F-5A6C267D3F15}" sibTransId="{13EF72E3-CC1A-4EAC-BED0-B936371B0DE1}"/>
    <dgm:cxn modelId="{E6C0CAF9-732D-4D55-AB3A-9ACA2708B185}" type="presOf" srcId="{F515ABB9-6C86-4D70-A910-055B439F965C}" destId="{C62C56F6-4EDD-4E94-9F67-606A599E84F3}" srcOrd="0" destOrd="0" presId="urn:microsoft.com/office/officeart/2005/8/layout/vList2"/>
    <dgm:cxn modelId="{430F9A0B-39D4-4988-BB5C-14FA358D8B9E}" type="presParOf" srcId="{4023F88F-2C51-4FAF-B8EC-6A8904353C8B}" destId="{C62C56F6-4EDD-4E94-9F67-606A599E84F3}" srcOrd="0" destOrd="0" presId="urn:microsoft.com/office/officeart/2005/8/layout/vList2"/>
    <dgm:cxn modelId="{B865875A-7E23-41EB-874F-EED2F868319A}" type="presParOf" srcId="{4023F88F-2C51-4FAF-B8EC-6A8904353C8B}" destId="{C23AA7F2-1B45-4BAD-8685-7D033A6B4F56}" srcOrd="1" destOrd="0" presId="urn:microsoft.com/office/officeart/2005/8/layout/vList2"/>
    <dgm:cxn modelId="{E5596219-514D-4834-B079-932E05ADDD76}" type="presParOf" srcId="{4023F88F-2C51-4FAF-B8EC-6A8904353C8B}" destId="{D8CF5C80-6F68-400B-B83D-01B3F15BB90A}" srcOrd="2" destOrd="0" presId="urn:microsoft.com/office/officeart/2005/8/layout/vList2"/>
    <dgm:cxn modelId="{8875FEA1-1112-4A92-BE14-827AEB964AC2}" type="presParOf" srcId="{4023F88F-2C51-4FAF-B8EC-6A8904353C8B}" destId="{73D04ED8-90ED-45EA-9D1C-1B4CB17B07C3}" srcOrd="3" destOrd="0" presId="urn:microsoft.com/office/officeart/2005/8/layout/vList2"/>
    <dgm:cxn modelId="{4EA157A9-1838-4E57-89D1-EAA404CBF225}" type="presParOf" srcId="{4023F88F-2C51-4FAF-B8EC-6A8904353C8B}" destId="{FF13895B-CD33-4B23-BD5F-73CE47A06AF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81A9A-A7E6-4B03-BEAA-E0092A4E1D13}">
      <dsp:nvSpPr>
        <dsp:cNvPr id="0" name=""/>
        <dsp:cNvSpPr/>
      </dsp:nvSpPr>
      <dsp:spPr>
        <a:xfrm>
          <a:off x="0" y="485374"/>
          <a:ext cx="6754039" cy="151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4188" tIns="416560" rIns="524188"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Mixed Gender</a:t>
          </a:r>
          <a:endParaRPr lang="en-US" sz="2000" kern="1200"/>
        </a:p>
        <a:p>
          <a:pPr marL="228600" lvl="1" indent="-228600" algn="l" defTabSz="889000">
            <a:lnSpc>
              <a:spcPct val="90000"/>
            </a:lnSpc>
            <a:spcBef>
              <a:spcPct val="0"/>
            </a:spcBef>
            <a:spcAft>
              <a:spcPct val="15000"/>
            </a:spcAft>
            <a:buChar char="•"/>
          </a:pPr>
          <a:r>
            <a:rPr lang="en-GB" sz="2000" kern="1200"/>
            <a:t>Women Only</a:t>
          </a:r>
          <a:endParaRPr lang="en-US" sz="2000" kern="1200"/>
        </a:p>
        <a:p>
          <a:pPr marL="228600" lvl="1" indent="-228600" algn="l" defTabSz="889000">
            <a:lnSpc>
              <a:spcPct val="90000"/>
            </a:lnSpc>
            <a:spcBef>
              <a:spcPct val="0"/>
            </a:spcBef>
            <a:spcAft>
              <a:spcPct val="15000"/>
            </a:spcAft>
            <a:buChar char="•"/>
          </a:pPr>
          <a:r>
            <a:rPr lang="en-GB" sz="2000" kern="1200" dirty="0"/>
            <a:t>Resettlement Service</a:t>
          </a:r>
          <a:endParaRPr lang="en-US" sz="2000" kern="1200" dirty="0"/>
        </a:p>
      </dsp:txBody>
      <dsp:txXfrm>
        <a:off x="0" y="485374"/>
        <a:ext cx="6754039" cy="1512000"/>
      </dsp:txXfrm>
    </dsp:sp>
    <dsp:sp modelId="{1A2F2872-7A0B-421B-B87C-3F9C5FD6C22E}">
      <dsp:nvSpPr>
        <dsp:cNvPr id="0" name=""/>
        <dsp:cNvSpPr/>
      </dsp:nvSpPr>
      <dsp:spPr>
        <a:xfrm>
          <a:off x="337701" y="190174"/>
          <a:ext cx="4727827"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701" tIns="0" rIns="178701" bIns="0" numCol="1" spcCol="1270" anchor="ctr" anchorCtr="0">
          <a:noAutofit/>
        </a:bodyPr>
        <a:lstStyle/>
        <a:p>
          <a:pPr marL="0" lvl="0" indent="0" algn="l" defTabSz="889000">
            <a:lnSpc>
              <a:spcPct val="90000"/>
            </a:lnSpc>
            <a:spcBef>
              <a:spcPct val="0"/>
            </a:spcBef>
            <a:spcAft>
              <a:spcPct val="35000"/>
            </a:spcAft>
            <a:buNone/>
          </a:pPr>
          <a:r>
            <a:rPr lang="en-GB" sz="2000" kern="1200"/>
            <a:t>Residential Addiction Treatment Services:</a:t>
          </a:r>
          <a:endParaRPr lang="en-US" sz="2000" kern="1200"/>
        </a:p>
      </dsp:txBody>
      <dsp:txXfrm>
        <a:off x="366522" y="218995"/>
        <a:ext cx="4670185" cy="532758"/>
      </dsp:txXfrm>
    </dsp:sp>
    <dsp:sp modelId="{58ACB377-FD1A-4E7B-B891-640234317C08}">
      <dsp:nvSpPr>
        <dsp:cNvPr id="0" name=""/>
        <dsp:cNvSpPr/>
      </dsp:nvSpPr>
      <dsp:spPr>
        <a:xfrm>
          <a:off x="0" y="2400574"/>
          <a:ext cx="6754039" cy="11340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4188" tIns="416560" rIns="524188"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Hubs – Hub Eats, Learning Academy, Maintenance team</a:t>
          </a:r>
          <a:endParaRPr lang="en-US" sz="2000" kern="1200" dirty="0"/>
        </a:p>
      </dsp:txBody>
      <dsp:txXfrm>
        <a:off x="0" y="2400574"/>
        <a:ext cx="6754039" cy="1134000"/>
      </dsp:txXfrm>
    </dsp:sp>
    <dsp:sp modelId="{E56721ED-A912-490C-A117-8134AB0A9903}">
      <dsp:nvSpPr>
        <dsp:cNvPr id="0" name=""/>
        <dsp:cNvSpPr/>
      </dsp:nvSpPr>
      <dsp:spPr>
        <a:xfrm>
          <a:off x="337701" y="2105374"/>
          <a:ext cx="4727827" cy="5904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701" tIns="0" rIns="178701" bIns="0" numCol="1" spcCol="1270" anchor="ctr" anchorCtr="0">
          <a:noAutofit/>
        </a:bodyPr>
        <a:lstStyle/>
        <a:p>
          <a:pPr marL="0" lvl="0" indent="0" algn="l" defTabSz="889000">
            <a:lnSpc>
              <a:spcPct val="90000"/>
            </a:lnSpc>
            <a:spcBef>
              <a:spcPct val="0"/>
            </a:spcBef>
            <a:spcAft>
              <a:spcPct val="35000"/>
            </a:spcAft>
            <a:buNone/>
          </a:pPr>
          <a:r>
            <a:rPr lang="en-GB" sz="2000" kern="1200"/>
            <a:t>Recovery Focused Social Enterprises:</a:t>
          </a:r>
          <a:endParaRPr lang="en-US" sz="2000" kern="1200"/>
        </a:p>
      </dsp:txBody>
      <dsp:txXfrm>
        <a:off x="366522" y="2134195"/>
        <a:ext cx="4670185" cy="532758"/>
      </dsp:txXfrm>
    </dsp:sp>
    <dsp:sp modelId="{9F69D0E3-7540-4B9A-A0C7-B24F84988880}">
      <dsp:nvSpPr>
        <dsp:cNvPr id="0" name=""/>
        <dsp:cNvSpPr/>
      </dsp:nvSpPr>
      <dsp:spPr>
        <a:xfrm>
          <a:off x="0" y="3937774"/>
          <a:ext cx="6754039" cy="24570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4188" tIns="416560" rIns="524188"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Women’s Centres in Gloucester, Swindon and Bridgewater, Bristol</a:t>
          </a:r>
          <a:endParaRPr lang="en-US" sz="2000" kern="1200" dirty="0"/>
        </a:p>
        <a:p>
          <a:pPr marL="228600" lvl="1" indent="-228600" algn="l" defTabSz="889000">
            <a:lnSpc>
              <a:spcPct val="90000"/>
            </a:lnSpc>
            <a:spcBef>
              <a:spcPct val="0"/>
            </a:spcBef>
            <a:spcAft>
              <a:spcPct val="15000"/>
            </a:spcAft>
            <a:buChar char="•"/>
          </a:pPr>
          <a:r>
            <a:rPr lang="en-GB" sz="2000" kern="1200" dirty="0"/>
            <a:t>Women involved in the Criminal Justice System</a:t>
          </a:r>
          <a:endParaRPr lang="en-US" sz="2000" kern="1200" dirty="0"/>
        </a:p>
        <a:p>
          <a:pPr marL="228600" lvl="1" indent="-228600" algn="l" defTabSz="889000">
            <a:lnSpc>
              <a:spcPct val="90000"/>
            </a:lnSpc>
            <a:spcBef>
              <a:spcPct val="0"/>
            </a:spcBef>
            <a:spcAft>
              <a:spcPct val="15000"/>
            </a:spcAft>
            <a:buChar char="•"/>
          </a:pPr>
          <a:r>
            <a:rPr lang="en-GB" sz="2000" kern="1200"/>
            <a:t>Prison In-reach</a:t>
          </a:r>
          <a:endParaRPr lang="en-US" sz="2000" kern="1200"/>
        </a:p>
        <a:p>
          <a:pPr marL="228600" lvl="1" indent="-228600" algn="l" defTabSz="889000">
            <a:lnSpc>
              <a:spcPct val="90000"/>
            </a:lnSpc>
            <a:spcBef>
              <a:spcPct val="0"/>
            </a:spcBef>
            <a:spcAft>
              <a:spcPct val="15000"/>
            </a:spcAft>
            <a:buChar char="•"/>
          </a:pPr>
          <a:r>
            <a:rPr lang="en-GB" sz="2000" kern="1200"/>
            <a:t>Sex Worker Outreach Projects</a:t>
          </a:r>
          <a:endParaRPr lang="en-US" sz="2000" kern="1200"/>
        </a:p>
        <a:p>
          <a:pPr marL="228600" lvl="1" indent="-228600" algn="l" defTabSz="889000">
            <a:lnSpc>
              <a:spcPct val="90000"/>
            </a:lnSpc>
            <a:spcBef>
              <a:spcPct val="0"/>
            </a:spcBef>
            <a:spcAft>
              <a:spcPct val="15000"/>
            </a:spcAft>
            <a:buChar char="•"/>
          </a:pPr>
          <a:r>
            <a:rPr lang="en-GB" sz="2000" kern="1200"/>
            <a:t>Women experiencing multiple disadvantage</a:t>
          </a:r>
          <a:endParaRPr lang="en-US" sz="2000" kern="1200"/>
        </a:p>
      </dsp:txBody>
      <dsp:txXfrm>
        <a:off x="0" y="3937774"/>
        <a:ext cx="6754039" cy="2457000"/>
      </dsp:txXfrm>
    </dsp:sp>
    <dsp:sp modelId="{1EA0816F-39E5-41EE-BAA4-FA883D8C6968}">
      <dsp:nvSpPr>
        <dsp:cNvPr id="0" name=""/>
        <dsp:cNvSpPr/>
      </dsp:nvSpPr>
      <dsp:spPr>
        <a:xfrm>
          <a:off x="337701" y="3642574"/>
          <a:ext cx="4727827" cy="5904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701" tIns="0" rIns="178701" bIns="0" numCol="1" spcCol="1270" anchor="ctr" anchorCtr="0">
          <a:noAutofit/>
        </a:bodyPr>
        <a:lstStyle/>
        <a:p>
          <a:pPr marL="0" lvl="0" indent="0" algn="l" defTabSz="889000">
            <a:lnSpc>
              <a:spcPct val="90000"/>
            </a:lnSpc>
            <a:spcBef>
              <a:spcPct val="0"/>
            </a:spcBef>
            <a:spcAft>
              <a:spcPct val="35000"/>
            </a:spcAft>
            <a:buNone/>
          </a:pPr>
          <a:r>
            <a:rPr lang="en-GB" sz="2000" kern="1200"/>
            <a:t>Women’s Community Services:</a:t>
          </a:r>
          <a:endParaRPr lang="en-US" sz="2000" kern="1200"/>
        </a:p>
      </dsp:txBody>
      <dsp:txXfrm>
        <a:off x="366522" y="3671395"/>
        <a:ext cx="4670185"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E6B0A-CF46-49D2-9443-58E6C95EAE46}">
      <dsp:nvSpPr>
        <dsp:cNvPr id="0" name=""/>
        <dsp:cNvSpPr/>
      </dsp:nvSpPr>
      <dsp:spPr>
        <a:xfrm>
          <a:off x="3080" y="587635"/>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High levels of self neglect </a:t>
          </a:r>
        </a:p>
      </dsp:txBody>
      <dsp:txXfrm>
        <a:off x="3080" y="587635"/>
        <a:ext cx="2444055" cy="1466433"/>
      </dsp:txXfrm>
    </dsp:sp>
    <dsp:sp modelId="{08CD0998-E81F-4675-852F-FD53CF50799A}">
      <dsp:nvSpPr>
        <dsp:cNvPr id="0" name=""/>
        <dsp:cNvSpPr/>
      </dsp:nvSpPr>
      <dsp:spPr>
        <a:xfrm>
          <a:off x="2691541" y="587635"/>
          <a:ext cx="2444055" cy="1466433"/>
        </a:xfrm>
        <a:prstGeom prst="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Disrupted ability to self regulate </a:t>
          </a:r>
        </a:p>
      </dsp:txBody>
      <dsp:txXfrm>
        <a:off x="2691541" y="587635"/>
        <a:ext cx="2444055" cy="1466433"/>
      </dsp:txXfrm>
    </dsp:sp>
    <dsp:sp modelId="{E3D91CF8-CBF0-4B58-9958-93A86E5479AB}">
      <dsp:nvSpPr>
        <dsp:cNvPr id="0" name=""/>
        <dsp:cNvSpPr/>
      </dsp:nvSpPr>
      <dsp:spPr>
        <a:xfrm>
          <a:off x="5380002" y="587635"/>
          <a:ext cx="2444055" cy="1466433"/>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Impulsivity </a:t>
          </a:r>
        </a:p>
      </dsp:txBody>
      <dsp:txXfrm>
        <a:off x="5380002" y="587635"/>
        <a:ext cx="2444055" cy="1466433"/>
      </dsp:txXfrm>
    </dsp:sp>
    <dsp:sp modelId="{88CE6C7C-170D-47EB-8A99-9263ABA4201D}">
      <dsp:nvSpPr>
        <dsp:cNvPr id="0" name=""/>
        <dsp:cNvSpPr/>
      </dsp:nvSpPr>
      <dsp:spPr>
        <a:xfrm>
          <a:off x="8068463" y="587635"/>
          <a:ext cx="2444055" cy="1466433"/>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Self injury/Suicidality </a:t>
          </a:r>
        </a:p>
      </dsp:txBody>
      <dsp:txXfrm>
        <a:off x="8068463" y="587635"/>
        <a:ext cx="2444055" cy="1466433"/>
      </dsp:txXfrm>
    </dsp:sp>
    <dsp:sp modelId="{58F608F2-141B-469A-8679-1A8FAFF04BDC}">
      <dsp:nvSpPr>
        <dsp:cNvPr id="0" name=""/>
        <dsp:cNvSpPr/>
      </dsp:nvSpPr>
      <dsp:spPr>
        <a:xfrm>
          <a:off x="1347311" y="2298474"/>
          <a:ext cx="2444055" cy="1466433"/>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Trauma responses </a:t>
          </a:r>
        </a:p>
      </dsp:txBody>
      <dsp:txXfrm>
        <a:off x="1347311" y="2298474"/>
        <a:ext cx="2444055" cy="1466433"/>
      </dsp:txXfrm>
    </dsp:sp>
    <dsp:sp modelId="{E9B661D1-0F00-4568-BAB0-4940C309F895}">
      <dsp:nvSpPr>
        <dsp:cNvPr id="0" name=""/>
        <dsp:cNvSpPr/>
      </dsp:nvSpPr>
      <dsp:spPr>
        <a:xfrm>
          <a:off x="4035772" y="2298474"/>
          <a:ext cx="2444055" cy="1466433"/>
        </a:xfrm>
        <a:prstGeom prst="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High problem severity (dependence) </a:t>
          </a:r>
        </a:p>
      </dsp:txBody>
      <dsp:txXfrm>
        <a:off x="4035772" y="2298474"/>
        <a:ext cx="2444055" cy="1466433"/>
      </dsp:txXfrm>
    </dsp:sp>
    <dsp:sp modelId="{65F7B8DA-0511-4311-94D1-0C291C064C3C}">
      <dsp:nvSpPr>
        <dsp:cNvPr id="0" name=""/>
        <dsp:cNvSpPr/>
      </dsp:nvSpPr>
      <dsp:spPr>
        <a:xfrm>
          <a:off x="6724233" y="2298474"/>
          <a:ext cx="2444055" cy="146643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Multiple push &amp; pull factors </a:t>
          </a:r>
        </a:p>
      </dsp:txBody>
      <dsp:txXfrm>
        <a:off x="6724233" y="2298474"/>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B0A60-7982-4A6F-88D3-88612D1D4E98}">
      <dsp:nvSpPr>
        <dsp:cNvPr id="0" name=""/>
        <dsp:cNvSpPr/>
      </dsp:nvSpPr>
      <dsp:spPr>
        <a:xfrm>
          <a:off x="582645" y="178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Fear of the new, the unknown</a:t>
          </a:r>
          <a:endParaRPr lang="en-US" sz="2000" kern="1200" dirty="0"/>
        </a:p>
      </dsp:txBody>
      <dsp:txXfrm>
        <a:off x="582645" y="1781"/>
        <a:ext cx="2174490" cy="1304694"/>
      </dsp:txXfrm>
    </dsp:sp>
    <dsp:sp modelId="{86F3794C-1E25-4DD7-AAD7-3FCAEC524D0E}">
      <dsp:nvSpPr>
        <dsp:cNvPr id="0" name=""/>
        <dsp:cNvSpPr/>
      </dsp:nvSpPr>
      <dsp:spPr>
        <a:xfrm>
          <a:off x="2974584" y="178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Feelings of personal insecurity</a:t>
          </a:r>
          <a:endParaRPr lang="en-US" sz="2000" kern="1200" dirty="0"/>
        </a:p>
      </dsp:txBody>
      <dsp:txXfrm>
        <a:off x="2974584" y="1781"/>
        <a:ext cx="2174490" cy="1304694"/>
      </dsp:txXfrm>
    </dsp:sp>
    <dsp:sp modelId="{F7AE8991-6841-4F6C-AD98-DD00E785A29A}">
      <dsp:nvSpPr>
        <dsp:cNvPr id="0" name=""/>
        <dsp:cNvSpPr/>
      </dsp:nvSpPr>
      <dsp:spPr>
        <a:xfrm>
          <a:off x="5366524" y="178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Feelings of vulnerability</a:t>
          </a:r>
          <a:endParaRPr lang="en-US" sz="2000" kern="1200" dirty="0"/>
        </a:p>
      </dsp:txBody>
      <dsp:txXfrm>
        <a:off x="5366524" y="1781"/>
        <a:ext cx="2174490" cy="1304694"/>
      </dsp:txXfrm>
    </dsp:sp>
    <dsp:sp modelId="{2CB60226-14F6-4583-A5BE-8D60F9AD66E0}">
      <dsp:nvSpPr>
        <dsp:cNvPr id="0" name=""/>
        <dsp:cNvSpPr/>
      </dsp:nvSpPr>
      <dsp:spPr>
        <a:xfrm>
          <a:off x="7758464" y="178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Fear of rejection</a:t>
          </a:r>
          <a:endParaRPr lang="en-US" sz="2000" kern="1200" dirty="0"/>
        </a:p>
      </dsp:txBody>
      <dsp:txXfrm>
        <a:off x="7758464" y="1781"/>
        <a:ext cx="2174490" cy="1304694"/>
      </dsp:txXfrm>
    </dsp:sp>
    <dsp:sp modelId="{EAA5D197-ACDB-43D2-8098-9E244FFA3458}">
      <dsp:nvSpPr>
        <dsp:cNvPr id="0" name=""/>
        <dsp:cNvSpPr/>
      </dsp:nvSpPr>
      <dsp:spPr>
        <a:xfrm>
          <a:off x="582645" y="1523924"/>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Need for approval</a:t>
          </a:r>
          <a:endParaRPr lang="en-US" sz="2000" kern="1200" dirty="0"/>
        </a:p>
      </dsp:txBody>
      <dsp:txXfrm>
        <a:off x="582645" y="1523924"/>
        <a:ext cx="2174490" cy="1304694"/>
      </dsp:txXfrm>
    </dsp:sp>
    <dsp:sp modelId="{594FABA9-903C-46C7-8C48-85E47FD5ADFF}">
      <dsp:nvSpPr>
        <dsp:cNvPr id="0" name=""/>
        <dsp:cNvSpPr/>
      </dsp:nvSpPr>
      <dsp:spPr>
        <a:xfrm>
          <a:off x="2974584" y="1523924"/>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Lack of tolerance for ambiguity</a:t>
          </a:r>
          <a:endParaRPr lang="en-US" sz="2000" kern="1200" dirty="0"/>
        </a:p>
      </dsp:txBody>
      <dsp:txXfrm>
        <a:off x="2974584" y="1523924"/>
        <a:ext cx="2174490" cy="1304694"/>
      </dsp:txXfrm>
    </dsp:sp>
    <dsp:sp modelId="{848FC244-F8B8-461E-A504-5CE0F7E80AC6}">
      <dsp:nvSpPr>
        <dsp:cNvPr id="0" name=""/>
        <dsp:cNvSpPr/>
      </dsp:nvSpPr>
      <dsp:spPr>
        <a:xfrm>
          <a:off x="5366524" y="1523924"/>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Fear of conflict</a:t>
          </a:r>
          <a:endParaRPr lang="en-US" sz="2000" kern="1200" dirty="0"/>
        </a:p>
      </dsp:txBody>
      <dsp:txXfrm>
        <a:off x="5366524" y="1523924"/>
        <a:ext cx="2174490" cy="1304694"/>
      </dsp:txXfrm>
    </dsp:sp>
    <dsp:sp modelId="{42D3B322-F1A2-4FD7-847F-E186A9AA6665}">
      <dsp:nvSpPr>
        <dsp:cNvPr id="0" name=""/>
        <dsp:cNvSpPr/>
      </dsp:nvSpPr>
      <dsp:spPr>
        <a:xfrm>
          <a:off x="7758464" y="1523924"/>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Fear of taking a risk</a:t>
          </a:r>
          <a:endParaRPr lang="en-US" sz="2000" kern="1200" dirty="0"/>
        </a:p>
      </dsp:txBody>
      <dsp:txXfrm>
        <a:off x="7758464" y="1523924"/>
        <a:ext cx="2174490" cy="1304694"/>
      </dsp:txXfrm>
    </dsp:sp>
    <dsp:sp modelId="{408091E6-8673-4590-8433-A2D15CE39AC8}">
      <dsp:nvSpPr>
        <dsp:cNvPr id="0" name=""/>
        <dsp:cNvSpPr/>
      </dsp:nvSpPr>
      <dsp:spPr>
        <a:xfrm>
          <a:off x="2974584" y="304606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Fear of developing trust</a:t>
          </a:r>
          <a:endParaRPr lang="en-US" sz="2000" kern="1200" dirty="0"/>
        </a:p>
      </dsp:txBody>
      <dsp:txXfrm>
        <a:off x="2974584" y="3046068"/>
        <a:ext cx="2174490" cy="1304694"/>
      </dsp:txXfrm>
    </dsp:sp>
    <dsp:sp modelId="{79389762-B494-4E93-A6BD-3A74177766D6}">
      <dsp:nvSpPr>
        <dsp:cNvPr id="0" name=""/>
        <dsp:cNvSpPr/>
      </dsp:nvSpPr>
      <dsp:spPr>
        <a:xfrm>
          <a:off x="5366524" y="304606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Fear of inability to cope with changed circumstances</a:t>
          </a:r>
          <a:endParaRPr lang="en-US" sz="2000" kern="1200" dirty="0"/>
        </a:p>
      </dsp:txBody>
      <dsp:txXfrm>
        <a:off x="5366524" y="3046068"/>
        <a:ext cx="2174490" cy="1304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C56F6-4EDD-4E94-9F67-606A599E84F3}">
      <dsp:nvSpPr>
        <dsp:cNvPr id="0" name=""/>
        <dsp:cNvSpPr/>
      </dsp:nvSpPr>
      <dsp:spPr>
        <a:xfrm>
          <a:off x="0" y="95852"/>
          <a:ext cx="6263640" cy="19131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It‘s valuable to reflect on your SABOTEURS. </a:t>
          </a:r>
          <a:endParaRPr lang="en-US" sz="2700" kern="1200" dirty="0"/>
        </a:p>
      </dsp:txBody>
      <dsp:txXfrm>
        <a:off x="93393" y="189245"/>
        <a:ext cx="6076854" cy="1726383"/>
      </dsp:txXfrm>
    </dsp:sp>
    <dsp:sp modelId="{D8CF5C80-6F68-400B-B83D-01B3F15BB90A}">
      <dsp:nvSpPr>
        <dsp:cNvPr id="0" name=""/>
        <dsp:cNvSpPr/>
      </dsp:nvSpPr>
      <dsp:spPr>
        <a:xfrm>
          <a:off x="0" y="2086782"/>
          <a:ext cx="6263640" cy="191316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It could be your inner critic, an unsupportive colleague, your overly packed schedule, or even an unhealthy habit – what do you read, watch etc?</a:t>
          </a:r>
          <a:endParaRPr lang="en-US" sz="2700" kern="1200" dirty="0"/>
        </a:p>
      </dsp:txBody>
      <dsp:txXfrm>
        <a:off x="93393" y="2180175"/>
        <a:ext cx="6076854" cy="1726383"/>
      </dsp:txXfrm>
    </dsp:sp>
    <dsp:sp modelId="{FF13895B-CD33-4B23-BD5F-73CE47A06AF5}">
      <dsp:nvSpPr>
        <dsp:cNvPr id="0" name=""/>
        <dsp:cNvSpPr/>
      </dsp:nvSpPr>
      <dsp:spPr>
        <a:xfrm>
          <a:off x="0" y="4077711"/>
          <a:ext cx="6263640" cy="191316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What are yours?</a:t>
          </a:r>
          <a:endParaRPr lang="en-US" sz="2700" kern="1200" dirty="0"/>
        </a:p>
      </dsp:txBody>
      <dsp:txXfrm>
        <a:off x="93393" y="4171104"/>
        <a:ext cx="6076854" cy="17263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2345" tIns="46173" rIns="92345" bIns="46173" rtlCol="0"/>
          <a:lstStyle>
            <a:lvl1pPr algn="l">
              <a:defRPr sz="1200"/>
            </a:lvl1pPr>
          </a:lstStyle>
          <a:p>
            <a:endParaRPr lang="en-GB"/>
          </a:p>
        </p:txBody>
      </p:sp>
      <p:sp>
        <p:nvSpPr>
          <p:cNvPr id="3" name="Date Placeholder 2"/>
          <p:cNvSpPr>
            <a:spLocks noGrp="1"/>
          </p:cNvSpPr>
          <p:nvPr>
            <p:ph type="dt" sz="quarter" idx="1"/>
          </p:nvPr>
        </p:nvSpPr>
        <p:spPr>
          <a:xfrm>
            <a:off x="3850443" y="0"/>
            <a:ext cx="2945659" cy="500844"/>
          </a:xfrm>
          <a:prstGeom prst="rect">
            <a:avLst/>
          </a:prstGeom>
        </p:spPr>
        <p:txBody>
          <a:bodyPr vert="horz" lIns="92345" tIns="46173" rIns="92345" bIns="46173" rtlCol="0"/>
          <a:lstStyle>
            <a:lvl1pPr algn="r">
              <a:defRPr sz="1200"/>
            </a:lvl1pPr>
          </a:lstStyle>
          <a:p>
            <a:fld id="{93CB9020-561F-4E74-A039-60F01F25D286}" type="datetimeFigureOut">
              <a:rPr lang="en-GB" smtClean="0"/>
              <a:t>27/05/2021</a:t>
            </a:fld>
            <a:endParaRPr lang="en-GB"/>
          </a:p>
        </p:txBody>
      </p:sp>
      <p:sp>
        <p:nvSpPr>
          <p:cNvPr id="4" name="Footer Placeholder 3"/>
          <p:cNvSpPr>
            <a:spLocks noGrp="1"/>
          </p:cNvSpPr>
          <p:nvPr>
            <p:ph type="ftr" sz="quarter" idx="2"/>
          </p:nvPr>
        </p:nvSpPr>
        <p:spPr>
          <a:xfrm>
            <a:off x="0" y="9481360"/>
            <a:ext cx="2945659" cy="500843"/>
          </a:xfrm>
          <a:prstGeom prst="rect">
            <a:avLst/>
          </a:prstGeom>
        </p:spPr>
        <p:txBody>
          <a:bodyPr vert="horz" lIns="92345" tIns="46173" rIns="92345" bIns="46173"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81360"/>
            <a:ext cx="2945659" cy="500843"/>
          </a:xfrm>
          <a:prstGeom prst="rect">
            <a:avLst/>
          </a:prstGeom>
        </p:spPr>
        <p:txBody>
          <a:bodyPr vert="horz" lIns="92345" tIns="46173" rIns="92345" bIns="46173" rtlCol="0" anchor="b"/>
          <a:lstStyle>
            <a:lvl1pPr algn="r">
              <a:defRPr sz="1200"/>
            </a:lvl1pPr>
          </a:lstStyle>
          <a:p>
            <a:fld id="{F678597B-1432-40C0-AA97-FED11BFB3BC5}" type="slidenum">
              <a:rPr lang="en-GB" smtClean="0"/>
              <a:t>‹#›</a:t>
            </a:fld>
            <a:endParaRPr lang="en-GB"/>
          </a:p>
        </p:txBody>
      </p:sp>
    </p:spTree>
    <p:extLst>
      <p:ext uri="{BB962C8B-B14F-4D97-AF65-F5344CB8AC3E}">
        <p14:creationId xmlns:p14="http://schemas.microsoft.com/office/powerpoint/2010/main" val="4197321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2345" tIns="46173" rIns="92345" bIns="46173" rtlCol="0"/>
          <a:lstStyle>
            <a:lvl1pPr algn="l">
              <a:defRPr sz="1200"/>
            </a:lvl1pPr>
          </a:lstStyle>
          <a:p>
            <a:endParaRPr lang="en-GB"/>
          </a:p>
        </p:txBody>
      </p:sp>
      <p:sp>
        <p:nvSpPr>
          <p:cNvPr id="3" name="Date Placeholder 2"/>
          <p:cNvSpPr>
            <a:spLocks noGrp="1"/>
          </p:cNvSpPr>
          <p:nvPr>
            <p:ph type="dt" idx="1"/>
          </p:nvPr>
        </p:nvSpPr>
        <p:spPr>
          <a:xfrm>
            <a:off x="3850443" y="0"/>
            <a:ext cx="2945659" cy="500844"/>
          </a:xfrm>
          <a:prstGeom prst="rect">
            <a:avLst/>
          </a:prstGeom>
        </p:spPr>
        <p:txBody>
          <a:bodyPr vert="horz" lIns="92345" tIns="46173" rIns="92345" bIns="46173" rtlCol="0"/>
          <a:lstStyle>
            <a:lvl1pPr algn="r">
              <a:defRPr sz="1200"/>
            </a:lvl1pPr>
          </a:lstStyle>
          <a:p>
            <a:fld id="{DF7D2472-5FBE-4CAA-B4F9-C3611B5F65BD}" type="datetimeFigureOut">
              <a:rPr lang="en-GB" smtClean="0"/>
              <a:t>27/05/2021</a:t>
            </a:fld>
            <a:endParaRPr lang="en-GB"/>
          </a:p>
        </p:txBody>
      </p:sp>
      <p:sp>
        <p:nvSpPr>
          <p:cNvPr id="4" name="Slide Image Placeholder 3"/>
          <p:cNvSpPr>
            <a:spLocks noGrp="1" noRot="1" noChangeAspect="1"/>
          </p:cNvSpPr>
          <p:nvPr>
            <p:ph type="sldImg" idx="2"/>
          </p:nvPr>
        </p:nvSpPr>
        <p:spPr>
          <a:xfrm>
            <a:off x="404813" y="1247775"/>
            <a:ext cx="5988050" cy="3368675"/>
          </a:xfrm>
          <a:prstGeom prst="rect">
            <a:avLst/>
          </a:prstGeom>
          <a:noFill/>
          <a:ln w="12700">
            <a:solidFill>
              <a:prstClr val="black"/>
            </a:solidFill>
          </a:ln>
        </p:spPr>
        <p:txBody>
          <a:bodyPr vert="horz" lIns="92345" tIns="46173" rIns="92345" bIns="46173" rtlCol="0" anchor="ctr"/>
          <a:lstStyle/>
          <a:p>
            <a:endParaRPr lang="en-GB"/>
          </a:p>
        </p:txBody>
      </p:sp>
      <p:sp>
        <p:nvSpPr>
          <p:cNvPr id="5" name="Notes Placeholder 4"/>
          <p:cNvSpPr>
            <a:spLocks noGrp="1"/>
          </p:cNvSpPr>
          <p:nvPr>
            <p:ph type="body" sz="quarter" idx="3"/>
          </p:nvPr>
        </p:nvSpPr>
        <p:spPr>
          <a:xfrm>
            <a:off x="679768" y="4803935"/>
            <a:ext cx="5438140" cy="3930491"/>
          </a:xfrm>
          <a:prstGeom prst="rect">
            <a:avLst/>
          </a:prstGeom>
        </p:spPr>
        <p:txBody>
          <a:bodyPr vert="horz" lIns="92345" tIns="46173" rIns="92345" bIns="461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1360"/>
            <a:ext cx="2945659" cy="500843"/>
          </a:xfrm>
          <a:prstGeom prst="rect">
            <a:avLst/>
          </a:prstGeom>
        </p:spPr>
        <p:txBody>
          <a:bodyPr vert="horz" lIns="92345" tIns="46173" rIns="92345" bIns="46173"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81360"/>
            <a:ext cx="2945659" cy="500843"/>
          </a:xfrm>
          <a:prstGeom prst="rect">
            <a:avLst/>
          </a:prstGeom>
        </p:spPr>
        <p:txBody>
          <a:bodyPr vert="horz" lIns="92345" tIns="46173" rIns="92345" bIns="46173" rtlCol="0" anchor="b"/>
          <a:lstStyle>
            <a:lvl1pPr algn="r">
              <a:defRPr sz="1200"/>
            </a:lvl1pPr>
          </a:lstStyle>
          <a:p>
            <a:fld id="{0F2182E9-FD0D-4906-8BD5-906DD424DDFF}" type="slidenum">
              <a:rPr lang="en-GB" smtClean="0"/>
              <a:t>‹#›</a:t>
            </a:fld>
            <a:endParaRPr lang="en-GB"/>
          </a:p>
        </p:txBody>
      </p:sp>
    </p:spTree>
    <p:extLst>
      <p:ext uri="{BB962C8B-B14F-4D97-AF65-F5344CB8AC3E}">
        <p14:creationId xmlns:p14="http://schemas.microsoft.com/office/powerpoint/2010/main" val="200944680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masks –</a:t>
            </a:r>
            <a:r>
              <a:rPr lang="en-US" baseline="0" dirty="0"/>
              <a:t> only do in small groups </a:t>
            </a:r>
          </a:p>
          <a:p>
            <a:r>
              <a:rPr lang="en-US" baseline="0" dirty="0"/>
              <a:t>Fluctuating resilience and ACES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7B98E-29AD-4759-AC20-9D4298EE22E1}" type="slidenum">
              <a:rPr lang="en-US" smtClean="0"/>
              <a:t>1</a:t>
            </a:fld>
            <a:endParaRPr lang="en-US"/>
          </a:p>
        </p:txBody>
      </p:sp>
    </p:spTree>
    <p:extLst>
      <p:ext uri="{BB962C8B-B14F-4D97-AF65-F5344CB8AC3E}">
        <p14:creationId xmlns:p14="http://schemas.microsoft.com/office/powerpoint/2010/main" val="1896991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stress curve</a:t>
            </a:r>
            <a:r>
              <a:rPr lang="en-GB" baseline="0" dirty="0"/>
              <a:t> and how we have optimum levels of stress which increase our performance and how too little stress can cause underperformance and stagnation. Ask participants if they can think of indicators of when they are “too stressed” and “Burned out” how does this impact thinking, responses, performance and behaviour? List responses on the flip chart</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10</a:t>
            </a:fld>
            <a:endParaRPr lang="en-GB"/>
          </a:p>
        </p:txBody>
      </p:sp>
    </p:spTree>
    <p:extLst>
      <p:ext uri="{BB962C8B-B14F-4D97-AF65-F5344CB8AC3E}">
        <p14:creationId xmlns:p14="http://schemas.microsoft.com/office/powerpoint/2010/main" val="185831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a:t>
            </a:r>
            <a:r>
              <a:rPr lang="en-GB" baseline="0" dirty="0"/>
              <a:t> group discussion – 10 minutes (read slide and allow answers)</a:t>
            </a:r>
            <a:endParaRPr lang="en-GB" dirty="0"/>
          </a:p>
        </p:txBody>
      </p:sp>
      <p:sp>
        <p:nvSpPr>
          <p:cNvPr id="4" name="Header Placeholder 3"/>
          <p:cNvSpPr>
            <a:spLocks noGrp="1"/>
          </p:cNvSpPr>
          <p:nvPr>
            <p:ph type="hdr" sz="quarter" idx="10"/>
          </p:nvPr>
        </p:nvSpPr>
        <p:spPr/>
        <p:txBody>
          <a:bodyPr/>
          <a:lstStyle/>
          <a:p>
            <a:pPr defTabSz="923453">
              <a:defRPr/>
            </a:pPr>
            <a:endParaRPr lang="en-GB">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23453">
              <a:defRPr/>
            </a:pPr>
            <a:endParaRPr lang="en-GB">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923453">
              <a:defRPr/>
            </a:pPr>
            <a:fld id="{0F2182E9-FD0D-4906-8BD5-906DD424DDFF}" type="slidenum">
              <a:rPr lang="en-GB">
                <a:solidFill>
                  <a:prstClr val="black"/>
                </a:solidFill>
                <a:latin typeface="Calibri" panose="020F0502020204030204"/>
              </a:rPr>
              <a:pPr defTabSz="923453">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358445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defTabSz="923453">
              <a:defRPr/>
            </a:pPr>
            <a:endParaRPr lang="en-GB">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23453">
              <a:defRPr/>
            </a:pPr>
            <a:endParaRPr lang="en-GB">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923453">
              <a:defRPr/>
            </a:pPr>
            <a:fld id="{0F2182E9-FD0D-4906-8BD5-906DD424DDFF}" type="slidenum">
              <a:rPr lang="en-GB">
                <a:solidFill>
                  <a:prstClr val="black"/>
                </a:solidFill>
                <a:latin typeface="Calibri" panose="020F0502020204030204"/>
              </a:rPr>
              <a:pPr defTabSz="923453">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68968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r>
              <a:rPr lang="en-GB" baseline="0" dirty="0"/>
              <a:t> – outline the way stress can manifest in these four areas</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13</a:t>
            </a:fld>
            <a:endParaRPr lang="en-GB"/>
          </a:p>
        </p:txBody>
      </p:sp>
    </p:spTree>
    <p:extLst>
      <p:ext uri="{BB962C8B-B14F-4D97-AF65-F5344CB8AC3E}">
        <p14:creationId xmlns:p14="http://schemas.microsoft.com/office/powerpoint/2010/main" val="3342097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defTabSz="923453">
              <a:defRPr/>
            </a:pPr>
            <a:endParaRPr lang="en-GB">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23453">
              <a:defRPr/>
            </a:pPr>
            <a:endParaRPr lang="en-GB">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923453">
              <a:defRPr/>
            </a:pPr>
            <a:fld id="{0F2182E9-FD0D-4906-8BD5-906DD424DDFF}" type="slidenum">
              <a:rPr lang="en-GB">
                <a:solidFill>
                  <a:prstClr val="black"/>
                </a:solidFill>
                <a:latin typeface="Calibri" panose="020F0502020204030204"/>
              </a:rPr>
              <a:pPr defTabSz="923453">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156588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0F2182E9-FD0D-4906-8BD5-906DD424DDFF}" type="slidenum">
              <a:rPr lang="en-GB" smtClean="0"/>
              <a:t>15</a:t>
            </a:fld>
            <a:endParaRPr lang="en-GB"/>
          </a:p>
        </p:txBody>
      </p:sp>
    </p:spTree>
    <p:extLst>
      <p:ext uri="{BB962C8B-B14F-4D97-AF65-F5344CB8AC3E}">
        <p14:creationId xmlns:p14="http://schemas.microsoft.com/office/powerpoint/2010/main" val="986789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Outline different top</a:t>
            </a:r>
            <a:r>
              <a:rPr lang="en-GB" baseline="0" dirty="0"/>
              <a:t> down and bottom up exercises to support reduction of stress. Ask participants to make a note of three top down and three bottom up techniques of their own. Allow ten minutes for completion </a:t>
            </a:r>
          </a:p>
          <a:p>
            <a:endParaRPr lang="en-GB" baseline="0" dirty="0"/>
          </a:p>
          <a:p>
            <a:r>
              <a:rPr lang="en-GB" baseline="0" dirty="0"/>
              <a:t>Image from http://leftbrainbuddha.com/stress-management-top-bottom/</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16</a:t>
            </a:fld>
            <a:endParaRPr lang="en-GB"/>
          </a:p>
        </p:txBody>
      </p:sp>
    </p:spTree>
    <p:extLst>
      <p:ext uri="{BB962C8B-B14F-4D97-AF65-F5344CB8AC3E}">
        <p14:creationId xmlns:p14="http://schemas.microsoft.com/office/powerpoint/2010/main" val="370876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0F2182E9-FD0D-4906-8BD5-906DD424DDFF}" type="slidenum">
              <a:rPr lang="en-GB" smtClean="0"/>
              <a:t>17</a:t>
            </a:fld>
            <a:endParaRPr lang="en-GB"/>
          </a:p>
        </p:txBody>
      </p:sp>
    </p:spTree>
    <p:extLst>
      <p:ext uri="{BB962C8B-B14F-4D97-AF65-F5344CB8AC3E}">
        <p14:creationId xmlns:p14="http://schemas.microsoft.com/office/powerpoint/2010/main" val="3350266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wheel should look roughly circular, however often is can look more like the image above. </a:t>
            </a:r>
          </a:p>
          <a:p>
            <a:r>
              <a:rPr lang="en-GB" dirty="0"/>
              <a:t>This</a:t>
            </a:r>
            <a:r>
              <a:rPr lang="en-GB" baseline="0" dirty="0"/>
              <a:t> helps us identify</a:t>
            </a:r>
            <a:r>
              <a:rPr lang="en-GB" dirty="0"/>
              <a:t> areas</a:t>
            </a:r>
            <a:r>
              <a:rPr lang="en-GB" baseline="0" dirty="0"/>
              <a:t> where we can identify that in our wellbeing we are falling short – we can use the self care wheel to help us tune in to setting those goals. </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18</a:t>
            </a:fld>
            <a:endParaRPr lang="en-GB"/>
          </a:p>
        </p:txBody>
      </p:sp>
    </p:spTree>
    <p:extLst>
      <p:ext uri="{BB962C8B-B14F-4D97-AF65-F5344CB8AC3E}">
        <p14:creationId xmlns:p14="http://schemas.microsoft.com/office/powerpoint/2010/main" val="942415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Olga</a:t>
            </a:r>
            <a:r>
              <a:rPr lang="en-GB" baseline="0" dirty="0"/>
              <a:t> phoenix – A workbook for vicarious traumatisation – ask participants to clarify areas where they scored lower than a 5 on their wheel of life to choose two items from each of those domains that they could implement in the next couple of weeks to improve their wellbeing. </a:t>
            </a:r>
            <a:endParaRPr lang="en-GB" dirty="0"/>
          </a:p>
        </p:txBody>
      </p:sp>
      <p:sp>
        <p:nvSpPr>
          <p:cNvPr id="4" name="Header Placeholder 3"/>
          <p:cNvSpPr>
            <a:spLocks noGrp="1"/>
          </p:cNvSpPr>
          <p:nvPr>
            <p:ph type="hdr" sz="quarter" idx="10"/>
          </p:nvPr>
        </p:nvSpPr>
        <p:spPr/>
        <p:txBody>
          <a:bodyPr/>
          <a:lstStyle/>
          <a:p>
            <a:pPr defTabSz="923453">
              <a:defRPr/>
            </a:pPr>
            <a:endParaRPr lang="en-GB">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23453">
              <a:defRPr/>
            </a:pPr>
            <a:endParaRPr lang="en-GB">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923453">
              <a:defRPr/>
            </a:pPr>
            <a:fld id="{0F2182E9-FD0D-4906-8BD5-906DD424DDFF}" type="slidenum">
              <a:rPr lang="en-GB">
                <a:solidFill>
                  <a:prstClr val="black"/>
                </a:solidFill>
                <a:latin typeface="Calibri" panose="020F0502020204030204"/>
              </a:rPr>
              <a:pPr defTabSz="923453">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82866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48887-9AA2-4F4A-95A3-DF606E2B0BCF}" type="slidenum">
              <a:rPr lang="en-GB" smtClean="0"/>
              <a:t>2</a:t>
            </a:fld>
            <a:endParaRPr lang="en-GB"/>
          </a:p>
        </p:txBody>
      </p:sp>
    </p:spTree>
    <p:extLst>
      <p:ext uri="{BB962C8B-B14F-4D97-AF65-F5344CB8AC3E}">
        <p14:creationId xmlns:p14="http://schemas.microsoft.com/office/powerpoint/2010/main" val="4240891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0F2182E9-FD0D-4906-8BD5-906DD424DDFF}" type="slidenum">
              <a:rPr lang="en-GB" smtClean="0"/>
              <a:t>20</a:t>
            </a:fld>
            <a:endParaRPr lang="en-GB"/>
          </a:p>
        </p:txBody>
      </p:sp>
    </p:spTree>
    <p:extLst>
      <p:ext uri="{BB962C8B-B14F-4D97-AF65-F5344CB8AC3E}">
        <p14:creationId xmlns:p14="http://schemas.microsoft.com/office/powerpoint/2010/main" val="3073028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participants through Healing</a:t>
            </a:r>
            <a:r>
              <a:rPr lang="en-GB" baseline="0" dirty="0"/>
              <a:t> Trauma – Five sense exercises to support them to ground before handing out evaluation forms. </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21</a:t>
            </a:fld>
            <a:endParaRPr lang="en-GB"/>
          </a:p>
        </p:txBody>
      </p:sp>
    </p:spTree>
    <p:extLst>
      <p:ext uri="{BB962C8B-B14F-4D97-AF65-F5344CB8AC3E}">
        <p14:creationId xmlns:p14="http://schemas.microsoft.com/office/powerpoint/2010/main" val="30779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slide – remind that it is our level of connection with self, and our wellbeing that directly impacts our ability to connect with others. </a:t>
            </a:r>
          </a:p>
          <a:p>
            <a:r>
              <a:rPr lang="en-GB" baseline="0" dirty="0"/>
              <a:t>Hand out evaluation forms – outline that the top box on the evaluation form is left blank for participants to self define that learning outcome. </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22</a:t>
            </a:fld>
            <a:endParaRPr lang="en-GB"/>
          </a:p>
        </p:txBody>
      </p:sp>
    </p:spTree>
    <p:extLst>
      <p:ext uri="{BB962C8B-B14F-4D97-AF65-F5344CB8AC3E}">
        <p14:creationId xmlns:p14="http://schemas.microsoft.com/office/powerpoint/2010/main" val="350155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3FB48887-9AA2-4F4A-95A3-DF606E2B0BCF}" type="slidenum">
              <a:rPr lang="en-GB" smtClean="0"/>
              <a:t>3</a:t>
            </a:fld>
            <a:endParaRPr lang="en-GB"/>
          </a:p>
        </p:txBody>
      </p:sp>
    </p:spTree>
    <p:extLst>
      <p:ext uri="{BB962C8B-B14F-4D97-AF65-F5344CB8AC3E}">
        <p14:creationId xmlns:p14="http://schemas.microsoft.com/office/powerpoint/2010/main" val="68003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3FB48887-9AA2-4F4A-95A3-DF606E2B0BCF}" type="slidenum">
              <a:rPr lang="en-GB" smtClean="0"/>
              <a:t>4</a:t>
            </a:fld>
            <a:endParaRPr lang="en-GB"/>
          </a:p>
        </p:txBody>
      </p:sp>
    </p:spTree>
    <p:extLst>
      <p:ext uri="{BB962C8B-B14F-4D97-AF65-F5344CB8AC3E}">
        <p14:creationId xmlns:p14="http://schemas.microsoft.com/office/powerpoint/2010/main" val="341235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 </a:t>
            </a: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5</a:t>
            </a:fld>
            <a:endParaRPr lang="en-GB"/>
          </a:p>
        </p:txBody>
      </p:sp>
    </p:spTree>
    <p:extLst>
      <p:ext uri="{BB962C8B-B14F-4D97-AF65-F5344CB8AC3E}">
        <p14:creationId xmlns:p14="http://schemas.microsoft.com/office/powerpoint/2010/main" val="115308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 and emphasise that often, stress gets</a:t>
            </a:r>
            <a:r>
              <a:rPr lang="en-GB" baseline="0" dirty="0"/>
              <a:t> a “bad press” however short bursts of tolerable stress can actually increase our focus and performance, and that we’ll look into how to identify the different categories of stress and how we manage them over the coming slides</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6</a:t>
            </a:fld>
            <a:endParaRPr lang="en-GB"/>
          </a:p>
        </p:txBody>
      </p:sp>
    </p:spTree>
    <p:extLst>
      <p:ext uri="{BB962C8B-B14F-4D97-AF65-F5344CB8AC3E}">
        <p14:creationId xmlns:p14="http://schemas.microsoft.com/office/powerpoint/2010/main" val="207259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Outline category</a:t>
            </a:r>
            <a:r>
              <a:rPr lang="en-GB" baseline="0" dirty="0"/>
              <a:t> 1 stressors – Change and the fear it can induce – ask participants to give any specific examples they have of the categories outlined </a:t>
            </a:r>
          </a:p>
          <a:p>
            <a:r>
              <a:rPr lang="en-GB" b="1" dirty="0"/>
              <a:t>Chapter 17: Stress Reduction</a:t>
            </a:r>
            <a:endParaRPr lang="en-GB" dirty="0">
              <a:effectLst/>
            </a:endParaRPr>
          </a:p>
          <a:p>
            <a:r>
              <a:rPr lang="en-GB" b="1" dirty="0"/>
              <a:t>Tools for Personal Growth</a:t>
            </a:r>
            <a:endParaRPr lang="en-GB" dirty="0">
              <a:effectLst/>
            </a:endParaRPr>
          </a:p>
          <a:p>
            <a:r>
              <a:rPr lang="en-GB" b="1" dirty="0"/>
              <a:t>By: James J. Messina, </a:t>
            </a:r>
            <a:r>
              <a:rPr lang="en-GB" b="1" dirty="0" err="1"/>
              <a:t>Ph.D</a:t>
            </a:r>
            <a:endParaRPr lang="en-GB" dirty="0">
              <a:effectLst/>
            </a:endParaRP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7</a:t>
            </a:fld>
            <a:endParaRPr lang="en-GB"/>
          </a:p>
        </p:txBody>
      </p:sp>
    </p:spTree>
    <p:extLst>
      <p:ext uri="{BB962C8B-B14F-4D97-AF65-F5344CB8AC3E}">
        <p14:creationId xmlns:p14="http://schemas.microsoft.com/office/powerpoint/2010/main" val="11405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Outline the personality</a:t>
            </a:r>
            <a:r>
              <a:rPr lang="en-GB" baseline="0" dirty="0"/>
              <a:t> characteristics which can create stress and ask participants of examples from their own experience of how these traits can induce or increase stress</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8</a:t>
            </a:fld>
            <a:endParaRPr lang="en-GB"/>
          </a:p>
        </p:txBody>
      </p:sp>
    </p:spTree>
    <p:extLst>
      <p:ext uri="{BB962C8B-B14F-4D97-AF65-F5344CB8AC3E}">
        <p14:creationId xmlns:p14="http://schemas.microsoft.com/office/powerpoint/2010/main" val="350886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Outline systemic</a:t>
            </a:r>
            <a:r>
              <a:rPr lang="en-GB" baseline="0" dirty="0"/>
              <a:t> issues that can induce or increase stress and ask for examples from participants own experiences from the categories outlined</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182E9-FD0D-4906-8BD5-906DD424DDFF}" type="slidenum">
              <a:rPr lang="en-GB" smtClean="0"/>
              <a:t>9</a:t>
            </a:fld>
            <a:endParaRPr lang="en-GB"/>
          </a:p>
        </p:txBody>
      </p:sp>
    </p:spTree>
    <p:extLst>
      <p:ext uri="{BB962C8B-B14F-4D97-AF65-F5344CB8AC3E}">
        <p14:creationId xmlns:p14="http://schemas.microsoft.com/office/powerpoint/2010/main" val="242472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6C80AD-B4C5-44FB-8313-671AE1AB06D2}" type="datetime1">
              <a:rPr lang="en-US" smtClean="0"/>
              <a:t>5/27/2021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539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C6A7E4-886B-4AA9-A451-62569B96855C}" type="datetime1">
              <a:rPr lang="en-US" smtClean="0"/>
              <a:t>5/27/2021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977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F287AF-0CF0-4384-B9F8-199C46276530}" type="datetime1">
              <a:rPr lang="en-US" smtClean="0"/>
              <a:t>5/27/2021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065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02D2CD-DD12-442D-A863-8DFAAAB7B342}" type="datetime1">
              <a:rPr lang="en-US" smtClean="0"/>
              <a:t>5/27/2021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988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E6D76-950A-4B21-A0FA-ADED1E7EF844}" type="datetime1">
              <a:rPr lang="en-US" smtClean="0"/>
              <a:t>5/27/2021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031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E27BD78-5BB9-4D5F-8876-43D532ED46E8}" type="datetime1">
              <a:rPr lang="en-US" smtClean="0"/>
              <a:t>5/27/2021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730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63CA0B-4D49-4ABC-941E-643E531555CA}" type="datetime1">
              <a:rPr lang="en-US" smtClean="0"/>
              <a:t>5/27/2021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0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DE4845-0345-4756-B64B-A5AF1925E226}" type="datetime1">
              <a:rPr lang="en-US" smtClean="0"/>
              <a:t>5/27/2021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667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BB6A1-BF20-4AC6-B852-2FB95F58DC2B}" type="datetime1">
              <a:rPr lang="en-US" smtClean="0"/>
              <a:t>5/27/2021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725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1C63B4-F9B3-4ABC-90FE-FEE4EE4D36A1}" type="datetime1">
              <a:rPr lang="en-US" smtClean="0"/>
              <a:t>5/27/2021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581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EBF5CE-92A4-4362-87DE-D6DBD6A6EFCB}" type="datetime1">
              <a:rPr lang="en-US" smtClean="0"/>
              <a:t>5/27/2021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710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38D6F-D7FE-4383-AE8E-4D390922FCF1}" type="datetime1">
              <a:rPr lang="en-US" smtClean="0"/>
              <a:t>5/27/2021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41065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FD451EE1-06AB-4684-8B7A-59133962C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417" y="2121408"/>
            <a:ext cx="2615184" cy="2615184"/>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02D69F-ABEF-47E0-B154-C6656A2B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7181" y="802767"/>
            <a:ext cx="7324344" cy="4937760"/>
          </a:xfrm>
          <a:prstGeom prst="rect">
            <a:avLst/>
          </a:prstGeom>
          <a:solidFill>
            <a:srgbClr val="FFFFFF"/>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863" y="1133475"/>
            <a:ext cx="6694488" cy="1971675"/>
          </a:xfrm>
          <a:prstGeom prst="rect">
            <a:avLst/>
          </a:prstGeom>
        </p:spPr>
      </p:pic>
      <p:pic>
        <p:nvPicPr>
          <p:cNvPr id="2" name="Picture 1"/>
          <p:cNvPicPr>
            <a:picLocks noChangeAspect="1"/>
          </p:cNvPicPr>
          <p:nvPr/>
        </p:nvPicPr>
        <p:blipFill>
          <a:blip r:embed="rId4"/>
          <a:stretch>
            <a:fillRect/>
          </a:stretch>
        </p:blipFill>
        <p:spPr>
          <a:xfrm>
            <a:off x="4360863" y="3105150"/>
            <a:ext cx="6694488" cy="2249488"/>
          </a:xfrm>
          <a:prstGeom prst="rect">
            <a:avLst/>
          </a:prstGeom>
        </p:spPr>
      </p:pic>
      <p:sp>
        <p:nvSpPr>
          <p:cNvPr id="4" name="Title 1"/>
          <p:cNvSpPr>
            <a:spLocks noGrp="1"/>
          </p:cNvSpPr>
          <p:nvPr>
            <p:ph type="ctrTitle"/>
          </p:nvPr>
        </p:nvSpPr>
        <p:spPr>
          <a:xfrm>
            <a:off x="796009" y="2286000"/>
            <a:ext cx="2286000" cy="2286000"/>
          </a:xfrm>
          <a:prstGeom prst="ellipse">
            <a:avLst/>
          </a:prstGeom>
          <a:solidFill>
            <a:schemeClr val="tx1">
              <a:lumMod val="75000"/>
              <a:lumOff val="25000"/>
            </a:schemeClr>
          </a:solidFill>
          <a:ln>
            <a:noFill/>
          </a:ln>
        </p:spPr>
        <p:txBody>
          <a:bodyPr vert="horz" lIns="91440" tIns="45720" rIns="91440" bIns="45720" rtlCol="0" anchor="ctr">
            <a:normAutofit/>
          </a:bodyPr>
          <a:lstStyle/>
          <a:p>
            <a:r>
              <a:rPr lang="en-US" sz="2000" b="1" kern="1200" dirty="0">
                <a:solidFill>
                  <a:schemeClr val="bg1"/>
                </a:solidFill>
                <a:latin typeface="+mj-lt"/>
                <a:ea typeface="+mj-ea"/>
                <a:cs typeface="+mj-cs"/>
              </a:rPr>
              <a:t>Wellbeing, Resilience and practitioner self-care</a:t>
            </a:r>
          </a:p>
        </p:txBody>
      </p:sp>
    </p:spTree>
    <p:extLst>
      <p:ext uri="{BB962C8B-B14F-4D97-AF65-F5344CB8AC3E}">
        <p14:creationId xmlns:p14="http://schemas.microsoft.com/office/powerpoint/2010/main" val="173246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65" y="180190"/>
            <a:ext cx="10515600" cy="908871"/>
          </a:xfrm>
        </p:spPr>
        <p:txBody>
          <a:bodyPr/>
          <a:lstStyle/>
          <a:p>
            <a:r>
              <a:rPr lang="en-GB" b="1" dirty="0">
                <a:solidFill>
                  <a:srgbClr val="7030A0"/>
                </a:solidFill>
              </a:rPr>
              <a:t>The Stress Curve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1528" y="1089061"/>
            <a:ext cx="9914561" cy="5768939"/>
          </a:xfrm>
        </p:spPr>
      </p:pic>
    </p:spTree>
    <p:extLst>
      <p:ext uri="{BB962C8B-B14F-4D97-AF65-F5344CB8AC3E}">
        <p14:creationId xmlns:p14="http://schemas.microsoft.com/office/powerpoint/2010/main" val="122795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69F02A3B-E086-481F-BA57-076D603398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6562" y="288485"/>
            <a:ext cx="5605925" cy="65952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204161" y="6176963"/>
            <a:ext cx="1268078" cy="432854"/>
          </a:xfrm>
          <a:prstGeom prst="rect">
            <a:avLst/>
          </a:prstGeom>
        </p:spPr>
      </p:pic>
    </p:spTree>
    <p:extLst>
      <p:ext uri="{BB962C8B-B14F-4D97-AF65-F5344CB8AC3E}">
        <p14:creationId xmlns:p14="http://schemas.microsoft.com/office/powerpoint/2010/main" val="262088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6000" b="1">
                <a:solidFill>
                  <a:schemeClr val="bg1"/>
                </a:solidFill>
              </a:rPr>
              <a:t>Sabotage!</a:t>
            </a:r>
          </a:p>
        </p:txBody>
      </p:sp>
      <p:pic>
        <p:nvPicPr>
          <p:cNvPr id="4" name="Picture 3"/>
          <p:cNvPicPr>
            <a:picLocks noChangeAspect="1"/>
          </p:cNvPicPr>
          <p:nvPr/>
        </p:nvPicPr>
        <p:blipFill>
          <a:blip r:embed="rId3"/>
          <a:stretch>
            <a:fillRect/>
          </a:stretch>
        </p:blipFill>
        <p:spPr>
          <a:xfrm>
            <a:off x="204161" y="6274272"/>
            <a:ext cx="1268078" cy="432854"/>
          </a:xfrm>
          <a:prstGeom prst="rect">
            <a:avLst/>
          </a:prstGeom>
        </p:spPr>
      </p:pic>
      <p:graphicFrame>
        <p:nvGraphicFramePr>
          <p:cNvPr id="6" name="Content Placeholder 2">
            <a:extLst>
              <a:ext uri="{FF2B5EF4-FFF2-40B4-BE49-F238E27FC236}">
                <a16:creationId xmlns:a16="http://schemas.microsoft.com/office/drawing/2014/main" id="{4768C1B6-1514-47C2-9826-9E7B4429EAF9}"/>
              </a:ext>
            </a:extLst>
          </p:cNvPr>
          <p:cNvGraphicFramePr>
            <a:graphicFrameLocks noGrp="1"/>
          </p:cNvGraphicFramePr>
          <p:nvPr>
            <p:ph idx="1"/>
            <p:extLst>
              <p:ext uri="{D42A27DB-BD31-4B8C-83A1-F6EECF244321}">
                <p14:modId xmlns:p14="http://schemas.microsoft.com/office/powerpoint/2010/main" val="2304580922"/>
              </p:ext>
            </p:extLst>
          </p:nvPr>
        </p:nvGraphicFramePr>
        <p:xfrm>
          <a:off x="5468389" y="620392"/>
          <a:ext cx="6263640" cy="6086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337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02769" y="205483"/>
            <a:ext cx="8887146" cy="6575461"/>
          </a:xfrm>
          <a:prstGeom prst="rect">
            <a:avLst/>
          </a:prstGeom>
        </p:spPr>
      </p:pic>
      <p:pic>
        <p:nvPicPr>
          <p:cNvPr id="2" name="Picture 1"/>
          <p:cNvPicPr>
            <a:picLocks noChangeAspect="1"/>
          </p:cNvPicPr>
          <p:nvPr/>
        </p:nvPicPr>
        <p:blipFill>
          <a:blip r:embed="rId4"/>
          <a:stretch>
            <a:fillRect/>
          </a:stretch>
        </p:blipFill>
        <p:spPr>
          <a:xfrm>
            <a:off x="160496" y="6263997"/>
            <a:ext cx="1268078" cy="432854"/>
          </a:xfrm>
          <a:prstGeom prst="rect">
            <a:avLst/>
          </a:prstGeom>
        </p:spPr>
      </p:pic>
    </p:spTree>
    <p:extLst>
      <p:ext uri="{BB962C8B-B14F-4D97-AF65-F5344CB8AC3E}">
        <p14:creationId xmlns:p14="http://schemas.microsoft.com/office/powerpoint/2010/main" val="291987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803" y="656535"/>
            <a:ext cx="8548099" cy="5609690"/>
          </a:xfrm>
          <a:prstGeom prst="rect">
            <a:avLst/>
          </a:prstGeom>
        </p:spPr>
      </p:pic>
      <p:sp>
        <p:nvSpPr>
          <p:cNvPr id="7" name="Rectangle 6"/>
          <p:cNvSpPr/>
          <p:nvPr/>
        </p:nvSpPr>
        <p:spPr>
          <a:xfrm>
            <a:off x="3772048" y="1933045"/>
            <a:ext cx="4297202" cy="14773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0" b="0" i="0" u="none" strike="noStrike" kern="1200" cap="none" spc="0" normalizeH="0" baseline="0" noProof="0" dirty="0">
                <a:ln>
                  <a:noFill/>
                </a:ln>
                <a:solidFill>
                  <a:srgbClr val="7030A0"/>
                </a:solidFill>
                <a:effectLst/>
                <a:uLnTx/>
                <a:uFillTx/>
                <a:latin typeface="Calibri" panose="020F0502020204030204"/>
                <a:ea typeface="+mn-ea"/>
                <a:cs typeface="+mn-cs"/>
              </a:rPr>
              <a:t>Self Care</a:t>
            </a:r>
            <a:endParaRPr kumimoji="0" lang="en-GB" sz="9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3255705" y="3162578"/>
            <a:ext cx="5415684"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0" b="0" i="1" u="none" strike="noStrike" kern="1200" cap="none" spc="0" normalizeH="0" baseline="0" noProof="0" dirty="0">
                <a:ln>
                  <a:noFill/>
                </a:ln>
                <a:solidFill>
                  <a:srgbClr val="7030A0"/>
                </a:solidFill>
                <a:effectLst/>
                <a:uLnTx/>
                <a:uFillTx/>
                <a:latin typeface="Calibri" panose="020F0502020204030204"/>
                <a:ea typeface="+mn-ea"/>
                <a:cs typeface="+mn-cs"/>
              </a:rPr>
              <a:t>The antidote to Stress</a:t>
            </a:r>
          </a:p>
        </p:txBody>
      </p:sp>
      <p:pic>
        <p:nvPicPr>
          <p:cNvPr id="2" name="Picture 1"/>
          <p:cNvPicPr>
            <a:picLocks noChangeAspect="1"/>
          </p:cNvPicPr>
          <p:nvPr/>
        </p:nvPicPr>
        <p:blipFill>
          <a:blip r:embed="rId4"/>
          <a:stretch>
            <a:fillRect/>
          </a:stretch>
        </p:blipFill>
        <p:spPr>
          <a:xfrm>
            <a:off x="242689" y="6266225"/>
            <a:ext cx="1268078" cy="432854"/>
          </a:xfrm>
          <a:prstGeom prst="rect">
            <a:avLst/>
          </a:prstGeom>
        </p:spPr>
      </p:pic>
    </p:spTree>
    <p:extLst>
      <p:ext uri="{BB962C8B-B14F-4D97-AF65-F5344CB8AC3E}">
        <p14:creationId xmlns:p14="http://schemas.microsoft.com/office/powerpoint/2010/main" val="396660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5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ur quadrants of psychological safety">
            <a:extLst>
              <a:ext uri="{FF2B5EF4-FFF2-40B4-BE49-F238E27FC236}">
                <a16:creationId xmlns:a16="http://schemas.microsoft.com/office/drawing/2014/main" id="{9378ADF8-C121-49C4-BB3C-97CDD8F5F6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4519" y="643467"/>
            <a:ext cx="884296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4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481" y="576072"/>
            <a:ext cx="2854598" cy="5715000"/>
          </a:xfrm>
          <a:prstGeom prst="rect">
            <a:avLst/>
          </a:prstGeom>
        </p:spPr>
      </p:pic>
      <p:cxnSp>
        <p:nvCxnSpPr>
          <p:cNvPr id="12" name="Straight Connector 11">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84264" y="2898648"/>
            <a:ext cx="4892040" cy="3209544"/>
          </a:xfrm>
          <a:prstGeom prst="rect">
            <a:avLst/>
          </a:prstGeom>
        </p:spPr>
        <p:txBody>
          <a:bodyPr vert="horz" lIns="91440" tIns="45720" rIns="91440" bIns="45720" rtlCol="0" anchor="t">
            <a:normAutofit/>
          </a:bodyPr>
          <a:lstStyle/>
          <a:p>
            <a:pPr algn="ctr">
              <a:lnSpc>
                <a:spcPct val="90000"/>
              </a:lnSpc>
              <a:spcAft>
                <a:spcPts val="600"/>
              </a:spcAft>
            </a:pPr>
            <a:r>
              <a:rPr lang="en-US" sz="3200" b="1" dirty="0"/>
              <a:t>Bottom up &amp; Top Down</a:t>
            </a:r>
          </a:p>
          <a:p>
            <a:pPr algn="ctr">
              <a:lnSpc>
                <a:spcPct val="90000"/>
              </a:lnSpc>
              <a:spcAft>
                <a:spcPts val="600"/>
              </a:spcAft>
            </a:pPr>
            <a:endParaRPr lang="en-US" sz="3200" b="1" dirty="0"/>
          </a:p>
          <a:p>
            <a:pPr algn="ctr">
              <a:lnSpc>
                <a:spcPct val="90000"/>
              </a:lnSpc>
              <a:spcAft>
                <a:spcPts val="600"/>
              </a:spcAft>
            </a:pPr>
            <a:r>
              <a:rPr lang="en-US" sz="3200" b="1" dirty="0"/>
              <a:t>Stress management techniques </a:t>
            </a:r>
          </a:p>
        </p:txBody>
      </p:sp>
    </p:spTree>
    <p:extLst>
      <p:ext uri="{BB962C8B-B14F-4D97-AF65-F5344CB8AC3E}">
        <p14:creationId xmlns:p14="http://schemas.microsoft.com/office/powerpoint/2010/main" val="24369841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411A-7635-4EA1-9E80-4434EF3F42B0}"/>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Modelling the model</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ee the source image">
            <a:extLst>
              <a:ext uri="{FF2B5EF4-FFF2-40B4-BE49-F238E27FC236}">
                <a16:creationId xmlns:a16="http://schemas.microsoft.com/office/drawing/2014/main" id="{07613958-8BB6-4A52-979B-BF65055226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18" r="-1" b="631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3955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146489" y="457200"/>
            <a:ext cx="5899022" cy="5943600"/>
          </a:xfrm>
          <a:prstGeom prst="rect">
            <a:avLst/>
          </a:prstGeom>
        </p:spPr>
      </p:pic>
      <p:pic>
        <p:nvPicPr>
          <p:cNvPr id="3" name="Picture 2"/>
          <p:cNvPicPr>
            <a:picLocks noChangeAspect="1"/>
          </p:cNvPicPr>
          <p:nvPr/>
        </p:nvPicPr>
        <p:blipFill>
          <a:blip r:embed="rId4"/>
          <a:stretch>
            <a:fillRect/>
          </a:stretch>
        </p:blipFill>
        <p:spPr>
          <a:xfrm>
            <a:off x="242689" y="6244171"/>
            <a:ext cx="1268078" cy="432854"/>
          </a:xfrm>
          <a:prstGeom prst="rect">
            <a:avLst/>
          </a:prstGeom>
        </p:spPr>
      </p:pic>
    </p:spTree>
    <p:extLst>
      <p:ext uri="{BB962C8B-B14F-4D97-AF65-F5344CB8AC3E}">
        <p14:creationId xmlns:p14="http://schemas.microsoft.com/office/powerpoint/2010/main" val="3627561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5025"/>
            <a:ext cx="9053513" cy="869950"/>
          </a:xfrm>
        </p:spPr>
        <p:txBody>
          <a:bodyPr>
            <a:normAutofit fontScale="90000"/>
          </a:bodyPr>
          <a:lstStyle/>
          <a:p>
            <a:pPr algn="ctr"/>
            <a:br>
              <a:rPr lang="en-GB" dirty="0"/>
            </a:br>
            <a:endParaRPr lang="en-GB" dirty="0"/>
          </a:p>
        </p:txBody>
      </p:sp>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309" t="12974" r="1506" b="14487"/>
          <a:stretch/>
        </p:blipFill>
        <p:spPr bwMode="auto">
          <a:xfrm>
            <a:off x="2126750" y="54000"/>
            <a:ext cx="7843917" cy="68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467233" y="6292509"/>
            <a:ext cx="26301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www.olgaphoenix.com</a:t>
            </a:r>
          </a:p>
        </p:txBody>
      </p:sp>
      <p:pic>
        <p:nvPicPr>
          <p:cNvPr id="3" name="Picture 2"/>
          <p:cNvPicPr>
            <a:picLocks noChangeAspect="1"/>
          </p:cNvPicPr>
          <p:nvPr/>
        </p:nvPicPr>
        <p:blipFill>
          <a:blip r:embed="rId4"/>
          <a:stretch>
            <a:fillRect/>
          </a:stretch>
        </p:blipFill>
        <p:spPr>
          <a:xfrm>
            <a:off x="252963" y="6260748"/>
            <a:ext cx="1268078" cy="432854"/>
          </a:xfrm>
          <a:prstGeom prst="rect">
            <a:avLst/>
          </a:prstGeom>
        </p:spPr>
      </p:pic>
    </p:spTree>
    <p:extLst>
      <p:ext uri="{BB962C8B-B14F-4D97-AF65-F5344CB8AC3E}">
        <p14:creationId xmlns:p14="http://schemas.microsoft.com/office/powerpoint/2010/main" val="270519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7" y="712269"/>
            <a:ext cx="3370998" cy="5502264"/>
          </a:xfrm>
        </p:spPr>
        <p:txBody>
          <a:bodyPr>
            <a:normAutofit/>
          </a:bodyPr>
          <a:lstStyle/>
          <a:p>
            <a:r>
              <a:rPr lang="en-GB" dirty="0"/>
              <a:t>The Nelson Trust – </a:t>
            </a:r>
            <a:br>
              <a:rPr lang="en-GB" dirty="0"/>
            </a:br>
            <a:r>
              <a:rPr lang="en-GB" dirty="0"/>
              <a:t>Who are we and what do we offer?</a:t>
            </a:r>
            <a:endParaRPr lang="en-US"/>
          </a:p>
        </p:txBody>
      </p:sp>
      <p:cxnSp>
        <p:nvCxnSpPr>
          <p:cNvPr id="14" name="Straight Connector 13">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66A45125-6849-AE41-A6C4-551C9DB5B262}" type="slidenum">
              <a:rPr lang="en-US">
                <a:solidFill>
                  <a:schemeClr val="tx1">
                    <a:alpha val="70000"/>
                  </a:schemeClr>
                </a:solidFill>
              </a:rPr>
              <a:pPr>
                <a:spcAft>
                  <a:spcPts val="600"/>
                </a:spcAft>
              </a:pPr>
              <a:t>2</a:t>
            </a:fld>
            <a:endParaRPr lang="en-US">
              <a:solidFill>
                <a:schemeClr val="tx1">
                  <a:alpha val="70000"/>
                </a:schemeClr>
              </a:solidFill>
            </a:endParaRPr>
          </a:p>
        </p:txBody>
      </p:sp>
      <p:graphicFrame>
        <p:nvGraphicFramePr>
          <p:cNvPr id="7" name="Content Placeholder 2">
            <a:extLst>
              <a:ext uri="{FF2B5EF4-FFF2-40B4-BE49-F238E27FC236}">
                <a16:creationId xmlns:a16="http://schemas.microsoft.com/office/drawing/2014/main" id="{28D81330-126B-42E2-9878-51740483832D}"/>
              </a:ext>
            </a:extLst>
          </p:cNvPr>
          <p:cNvGraphicFramePr>
            <a:graphicFrameLocks noGrp="1"/>
          </p:cNvGraphicFramePr>
          <p:nvPr>
            <p:ph idx="1"/>
            <p:extLst>
              <p:ext uri="{D42A27DB-BD31-4B8C-83A1-F6EECF244321}">
                <p14:modId xmlns:p14="http://schemas.microsoft.com/office/powerpoint/2010/main" val="2447621321"/>
              </p:ext>
            </p:extLst>
          </p:nvPr>
        </p:nvGraphicFramePr>
        <p:xfrm>
          <a:off x="4795024" y="136525"/>
          <a:ext cx="6754039" cy="6584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36233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99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1E474-9034-495C-B3F3-B03BA6161D49}"/>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Using “Braving” </a:t>
            </a:r>
            <a:br>
              <a:rPr lang="en-US" sz="3600" dirty="0">
                <a:solidFill>
                  <a:srgbClr val="FFFFFF"/>
                </a:solidFill>
              </a:rPr>
            </a:br>
            <a:r>
              <a:rPr lang="en-US" sz="3600" dirty="0">
                <a:solidFill>
                  <a:srgbClr val="FFFFFF"/>
                </a:solidFill>
              </a:rPr>
              <a:t>to support us with connection in the workplace </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D0F85B-A253-4335-9A85-85C71C6D2D52}"/>
              </a:ext>
            </a:extLst>
          </p:cNvPr>
          <p:cNvPicPr>
            <a:picLocks noChangeAspect="1"/>
          </p:cNvPicPr>
          <p:nvPr/>
        </p:nvPicPr>
        <p:blipFill rotWithShape="1">
          <a:blip r:embed="rId3"/>
          <a:srcRect t="3882" b="15968"/>
          <a:stretch/>
        </p:blipFill>
        <p:spPr>
          <a:xfrm>
            <a:off x="976251" y="942538"/>
            <a:ext cx="7163222" cy="4808332"/>
          </a:xfrm>
          <a:prstGeom prst="rect">
            <a:avLst/>
          </a:prstGeom>
          <a:effectLst/>
        </p:spPr>
      </p:pic>
    </p:spTree>
    <p:extLst>
      <p:ext uri="{BB962C8B-B14F-4D97-AF65-F5344CB8AC3E}">
        <p14:creationId xmlns:p14="http://schemas.microsoft.com/office/powerpoint/2010/main" val="1116274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2206"/>
            <a:ext cx="5408038" cy="4351338"/>
          </a:xfrm>
        </p:spPr>
        <p:txBody>
          <a:bodyPr/>
          <a:lstStyle/>
          <a:p>
            <a:pPr marL="0" indent="0">
              <a:buNone/>
            </a:pPr>
            <a:endParaRPr lang="en-GB" dirty="0">
              <a:solidFill>
                <a:srgbClr val="7030A0"/>
              </a:solidFill>
            </a:endParaRPr>
          </a:p>
          <a:p>
            <a:pPr marL="0" indent="0">
              <a:buNone/>
            </a:pPr>
            <a:endParaRPr lang="en-GB" dirty="0">
              <a:solidFill>
                <a:srgbClr val="7030A0"/>
              </a:solidFill>
            </a:endParaRPr>
          </a:p>
          <a:p>
            <a:pPr marL="0" indent="0" algn="ctr">
              <a:buNone/>
            </a:pPr>
            <a:r>
              <a:rPr lang="en-GB" sz="4000" dirty="0">
                <a:solidFill>
                  <a:srgbClr val="7030A0"/>
                </a:solidFill>
              </a:rPr>
              <a:t>Take a moment to ground before you leave todays session</a:t>
            </a:r>
          </a:p>
        </p:txBody>
      </p:sp>
      <p:pic>
        <p:nvPicPr>
          <p:cNvPr id="5" name="Picture 4"/>
          <p:cNvPicPr>
            <a:picLocks noChangeAspect="1"/>
          </p:cNvPicPr>
          <p:nvPr/>
        </p:nvPicPr>
        <p:blipFill rotWithShape="1">
          <a:blip r:embed="rId3"/>
          <a:srcRect l="33366" t="20972" r="45945" b="3648"/>
          <a:stretch/>
        </p:blipFill>
        <p:spPr>
          <a:xfrm>
            <a:off x="8180237" y="267954"/>
            <a:ext cx="3783724" cy="6441071"/>
          </a:xfrm>
          <a:prstGeom prst="rect">
            <a:avLst/>
          </a:prstGeom>
        </p:spPr>
      </p:pic>
      <p:pic>
        <p:nvPicPr>
          <p:cNvPr id="4" name="Picture 3"/>
          <p:cNvPicPr>
            <a:picLocks noChangeAspect="1"/>
          </p:cNvPicPr>
          <p:nvPr/>
        </p:nvPicPr>
        <p:blipFill>
          <a:blip r:embed="rId4"/>
          <a:stretch>
            <a:fillRect/>
          </a:stretch>
        </p:blipFill>
        <p:spPr>
          <a:xfrm>
            <a:off x="204161" y="6276171"/>
            <a:ext cx="1268078" cy="432854"/>
          </a:xfrm>
          <a:prstGeom prst="rect">
            <a:avLst/>
          </a:prstGeom>
        </p:spPr>
      </p:pic>
    </p:spTree>
    <p:extLst>
      <p:ext uri="{BB962C8B-B14F-4D97-AF65-F5344CB8AC3E}">
        <p14:creationId xmlns:p14="http://schemas.microsoft.com/office/powerpoint/2010/main" val="2351888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887" y="602638"/>
            <a:ext cx="5842571" cy="5842571"/>
          </a:xfrm>
          <a:prstGeom prst="rect">
            <a:avLst/>
          </a:prstGeom>
        </p:spPr>
      </p:pic>
      <p:sp>
        <p:nvSpPr>
          <p:cNvPr id="6" name="Rectangle 5"/>
          <p:cNvSpPr/>
          <p:nvPr/>
        </p:nvSpPr>
        <p:spPr>
          <a:xfrm>
            <a:off x="2893887" y="1796831"/>
            <a:ext cx="6096000" cy="3170099"/>
          </a:xfrm>
          <a:prstGeom prst="rect">
            <a:avLst/>
          </a:prstGeom>
        </p:spPr>
        <p:txBody>
          <a:bodyPr>
            <a:spAutoFit/>
          </a:bodyPr>
          <a:lstStyle/>
          <a:p>
            <a:pPr algn="ctr"/>
            <a:r>
              <a:rPr lang="en-GB" sz="4800" b="1" dirty="0">
                <a:solidFill>
                  <a:srgbClr val="7030A0"/>
                </a:solidFill>
              </a:rPr>
              <a:t>Your relationship with yourself sets the tone for every other relationship you have.</a:t>
            </a:r>
          </a:p>
          <a:p>
            <a:r>
              <a:rPr lang="en-GB" sz="800" dirty="0"/>
              <a:t>Alice Walker</a:t>
            </a:r>
          </a:p>
        </p:txBody>
      </p:sp>
    </p:spTree>
    <p:extLst>
      <p:ext uri="{BB962C8B-B14F-4D97-AF65-F5344CB8AC3E}">
        <p14:creationId xmlns:p14="http://schemas.microsoft.com/office/powerpoint/2010/main" val="98720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F6710E-7576-42CD-966F-E2BCBB7830F0}"/>
              </a:ext>
            </a:extLst>
          </p:cNvPr>
          <p:cNvSpPr>
            <a:spLocks noGrp="1"/>
          </p:cNvSpPr>
          <p:nvPr>
            <p:ph type="sldNum" sz="quarter" idx="12"/>
          </p:nvPr>
        </p:nvSpPr>
        <p:spPr/>
        <p:txBody>
          <a:bodyPr/>
          <a:lstStyle/>
          <a:p>
            <a:fld id="{66A45125-6849-AE41-A6C4-551C9DB5B262}" type="slidenum">
              <a:rPr lang="en-GB" smtClean="0"/>
              <a:t>3</a:t>
            </a:fld>
            <a:endParaRPr lang="en-GB"/>
          </a:p>
        </p:txBody>
      </p:sp>
      <p:pic>
        <p:nvPicPr>
          <p:cNvPr id="1026" name="Picture 2" descr="this is where we work">
            <a:extLst>
              <a:ext uri="{FF2B5EF4-FFF2-40B4-BE49-F238E27FC236}">
                <a16:creationId xmlns:a16="http://schemas.microsoft.com/office/drawing/2014/main" id="{1FF2419D-A15B-4824-822B-AC0DAA0E2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999" y="483477"/>
            <a:ext cx="7949402" cy="5872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B978D46-D200-44D9-A9D5-E7DF56F2A479}"/>
              </a:ext>
            </a:extLst>
          </p:cNvPr>
          <p:cNvPicPr>
            <a:picLocks noChangeAspect="1"/>
          </p:cNvPicPr>
          <p:nvPr/>
        </p:nvPicPr>
        <p:blipFill>
          <a:blip r:embed="rId4"/>
          <a:stretch>
            <a:fillRect/>
          </a:stretch>
        </p:blipFill>
        <p:spPr>
          <a:xfrm>
            <a:off x="202581" y="5558727"/>
            <a:ext cx="3146215" cy="1057194"/>
          </a:xfrm>
          <a:prstGeom prst="rect">
            <a:avLst/>
          </a:prstGeom>
        </p:spPr>
      </p:pic>
    </p:spTree>
    <p:extLst>
      <p:ext uri="{BB962C8B-B14F-4D97-AF65-F5344CB8AC3E}">
        <p14:creationId xmlns:p14="http://schemas.microsoft.com/office/powerpoint/2010/main" val="356823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DE21C86A-DC39-4059-B07C-48B3E7376D3A}"/>
              </a:ext>
            </a:extLst>
          </p:cNvPr>
          <p:cNvSpPr>
            <a:spLocks noGrp="1"/>
          </p:cNvSpPr>
          <p:nvPr>
            <p:ph type="title"/>
          </p:nvPr>
        </p:nvSpPr>
        <p:spPr>
          <a:xfrm>
            <a:off x="838200" y="557188"/>
            <a:ext cx="10515600" cy="1133499"/>
          </a:xfrm>
        </p:spPr>
        <p:txBody>
          <a:bodyPr>
            <a:normAutofit/>
          </a:bodyPr>
          <a:lstStyle/>
          <a:p>
            <a:pPr algn="ctr"/>
            <a:r>
              <a:rPr lang="en-US" sz="5200" b="1" dirty="0">
                <a:solidFill>
                  <a:srgbClr val="7030A0"/>
                </a:solidFill>
              </a:rPr>
              <a:t>Needs of the population we serve</a:t>
            </a:r>
            <a:endParaRPr lang="en-GB" sz="5200" b="1" dirty="0">
              <a:solidFill>
                <a:srgbClr val="7030A0"/>
              </a:solidFill>
            </a:endParaRPr>
          </a:p>
        </p:txBody>
      </p:sp>
      <p:sp>
        <p:nvSpPr>
          <p:cNvPr id="4" name="Slide Number Placeholder 3">
            <a:extLst>
              <a:ext uri="{FF2B5EF4-FFF2-40B4-BE49-F238E27FC236}">
                <a16:creationId xmlns:a16="http://schemas.microsoft.com/office/drawing/2014/main" id="{830533D2-ABC8-417D-A160-BF417D3599B3}"/>
              </a:ext>
            </a:extLst>
          </p:cNvPr>
          <p:cNvSpPr>
            <a:spLocks noGrp="1"/>
          </p:cNvSpPr>
          <p:nvPr>
            <p:ph type="sldNum" sz="quarter" idx="12"/>
          </p:nvPr>
        </p:nvSpPr>
        <p:spPr>
          <a:xfrm>
            <a:off x="8610600" y="6356350"/>
            <a:ext cx="2743200" cy="365125"/>
          </a:xfrm>
        </p:spPr>
        <p:txBody>
          <a:bodyPr>
            <a:normAutofit/>
          </a:bodyPr>
          <a:lstStyle/>
          <a:p>
            <a:pPr>
              <a:spcAft>
                <a:spcPts val="600"/>
              </a:spcAft>
            </a:pPr>
            <a:fld id="{66A45125-6849-AE41-A6C4-551C9DB5B262}" type="slidenum">
              <a:rPr lang="en-GB"/>
              <a:pPr>
                <a:spcAft>
                  <a:spcPts val="600"/>
                </a:spcAft>
              </a:pPr>
              <a:t>4</a:t>
            </a:fld>
            <a:endParaRPr lang="en-GB"/>
          </a:p>
        </p:txBody>
      </p:sp>
      <p:graphicFrame>
        <p:nvGraphicFramePr>
          <p:cNvPr id="14" name="Content Placeholder 11">
            <a:extLst>
              <a:ext uri="{FF2B5EF4-FFF2-40B4-BE49-F238E27FC236}">
                <a16:creationId xmlns:a16="http://schemas.microsoft.com/office/drawing/2014/main" id="{F4C9B9EF-B6FF-4F29-B097-1AAC68C78FB0}"/>
              </a:ext>
            </a:extLst>
          </p:cNvPr>
          <p:cNvGraphicFramePr>
            <a:graphicFrameLocks noGrp="1"/>
          </p:cNvGraphicFramePr>
          <p:nvPr>
            <p:ph idx="1"/>
            <p:extLst>
              <p:ext uri="{D42A27DB-BD31-4B8C-83A1-F6EECF244321}">
                <p14:modId xmlns:p14="http://schemas.microsoft.com/office/powerpoint/2010/main" val="58028848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id="{E321297B-C04A-4DBB-8DAF-4E187BE69562}"/>
              </a:ext>
            </a:extLst>
          </p:cNvPr>
          <p:cNvPicPr>
            <a:picLocks noChangeAspect="1"/>
          </p:cNvPicPr>
          <p:nvPr/>
        </p:nvPicPr>
        <p:blipFill>
          <a:blip r:embed="rId8"/>
          <a:stretch>
            <a:fillRect/>
          </a:stretch>
        </p:blipFill>
        <p:spPr>
          <a:xfrm>
            <a:off x="204161" y="6255039"/>
            <a:ext cx="1268078" cy="432854"/>
          </a:xfrm>
          <a:prstGeom prst="rect">
            <a:avLst/>
          </a:prstGeom>
        </p:spPr>
      </p:pic>
    </p:spTree>
    <p:extLst>
      <p:ext uri="{BB962C8B-B14F-4D97-AF65-F5344CB8AC3E}">
        <p14:creationId xmlns:p14="http://schemas.microsoft.com/office/powerpoint/2010/main" val="1515389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What is a definition of stress?</a:t>
            </a:r>
            <a:br>
              <a:rPr lang="en-GB" dirty="0"/>
            </a:br>
            <a:endParaRPr lang="en-GB" dirty="0"/>
          </a:p>
        </p:txBody>
      </p:sp>
      <p:sp>
        <p:nvSpPr>
          <p:cNvPr id="3" name="Content Placeholder 2"/>
          <p:cNvSpPr>
            <a:spLocks noGrp="1"/>
          </p:cNvSpPr>
          <p:nvPr>
            <p:ph idx="1"/>
          </p:nvPr>
        </p:nvSpPr>
        <p:spPr>
          <a:xfrm>
            <a:off x="838200" y="1825625"/>
            <a:ext cx="10515600" cy="2612811"/>
          </a:xfrm>
        </p:spPr>
        <p:txBody>
          <a:bodyPr/>
          <a:lstStyle/>
          <a:p>
            <a:r>
              <a:rPr lang="en-GB" dirty="0"/>
              <a:t>Stress is defined as a person's response to his environment. Stress is measured in terms of arousal or stimulation. As such, stress must be present for a person to function.</a:t>
            </a:r>
          </a:p>
          <a:p>
            <a:r>
              <a:rPr lang="en-GB" dirty="0"/>
              <a:t>Each person has his own normal (homeostatic) level of arousal at which he functions best. If something unusual in the environment occurs, this level of arousal is affected.</a:t>
            </a:r>
          </a:p>
          <a:p>
            <a:endParaRPr lang="en-GB" dirty="0"/>
          </a:p>
        </p:txBody>
      </p:sp>
      <p:pic>
        <p:nvPicPr>
          <p:cNvPr id="4" name="Picture 3"/>
          <p:cNvPicPr>
            <a:picLocks noChangeAspect="1"/>
          </p:cNvPicPr>
          <p:nvPr/>
        </p:nvPicPr>
        <p:blipFill rotWithShape="1">
          <a:blip r:embed="rId3"/>
          <a:srcRect b="7553"/>
          <a:stretch/>
        </p:blipFill>
        <p:spPr>
          <a:xfrm>
            <a:off x="8078912" y="3951485"/>
            <a:ext cx="3274888" cy="2736408"/>
          </a:xfrm>
          <a:prstGeom prst="rect">
            <a:avLst/>
          </a:prstGeom>
        </p:spPr>
      </p:pic>
      <p:pic>
        <p:nvPicPr>
          <p:cNvPr id="5" name="Picture 4"/>
          <p:cNvPicPr>
            <a:picLocks noChangeAspect="1"/>
          </p:cNvPicPr>
          <p:nvPr/>
        </p:nvPicPr>
        <p:blipFill>
          <a:blip r:embed="rId4"/>
          <a:stretch>
            <a:fillRect/>
          </a:stretch>
        </p:blipFill>
        <p:spPr>
          <a:xfrm>
            <a:off x="204161" y="6255039"/>
            <a:ext cx="1268078" cy="432854"/>
          </a:xfrm>
          <a:prstGeom prst="rect">
            <a:avLst/>
          </a:prstGeom>
        </p:spPr>
      </p:pic>
    </p:spTree>
    <p:extLst>
      <p:ext uri="{BB962C8B-B14F-4D97-AF65-F5344CB8AC3E}">
        <p14:creationId xmlns:p14="http://schemas.microsoft.com/office/powerpoint/2010/main" val="3213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b="1">
                <a:solidFill>
                  <a:srgbClr val="FFFFFF"/>
                </a:solidFill>
              </a:rPr>
              <a:t>The stress response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lnSpcReduction="10000"/>
          </a:bodyPr>
          <a:lstStyle/>
          <a:p>
            <a:pPr marL="0" indent="0">
              <a:buNone/>
            </a:pPr>
            <a:r>
              <a:rPr lang="en-GB" dirty="0"/>
              <a:t>The stress response was only ever meant to happen for brief periods of time. </a:t>
            </a:r>
          </a:p>
          <a:p>
            <a:pPr marL="0" indent="0">
              <a:buNone/>
            </a:pPr>
            <a:endParaRPr lang="en-GB" dirty="0"/>
          </a:p>
          <a:p>
            <a:pPr marL="0" indent="0">
              <a:buNone/>
            </a:pPr>
            <a:r>
              <a:rPr lang="en-GB" dirty="0"/>
              <a:t>In the right doses, cortisol (the stress hormone) which surges through the body in times of stress will help us to perform at our peak.</a:t>
            </a:r>
          </a:p>
          <a:p>
            <a:pPr marL="0" indent="0">
              <a:buNone/>
            </a:pPr>
            <a:endParaRPr lang="en-GB" dirty="0"/>
          </a:p>
          <a:p>
            <a:pPr marL="0" indent="0">
              <a:buNone/>
            </a:pPr>
            <a:r>
              <a:rPr lang="en-GB" dirty="0"/>
              <a:t> When the cortisol is turned on and off quickly, it energises, enhances certain types of memory, and sets the immune system to go </a:t>
            </a:r>
          </a:p>
          <a:p>
            <a:pPr marL="0" indent="0">
              <a:buNone/>
            </a:pPr>
            <a:endParaRPr lang="en-GB" dirty="0"/>
          </a:p>
          <a:p>
            <a:pPr marL="0" indent="0">
              <a:buNone/>
            </a:pPr>
            <a:r>
              <a:rPr lang="en-GB" dirty="0"/>
              <a:t>So sometimes….stress is good</a:t>
            </a:r>
          </a:p>
        </p:txBody>
      </p:sp>
      <p:pic>
        <p:nvPicPr>
          <p:cNvPr id="4" name="Picture 3"/>
          <p:cNvPicPr>
            <a:picLocks noChangeAspect="1"/>
          </p:cNvPicPr>
          <p:nvPr/>
        </p:nvPicPr>
        <p:blipFill>
          <a:blip r:embed="rId3"/>
          <a:stretch>
            <a:fillRect/>
          </a:stretch>
        </p:blipFill>
        <p:spPr>
          <a:xfrm>
            <a:off x="204161" y="6311900"/>
            <a:ext cx="1268078" cy="432854"/>
          </a:xfrm>
          <a:prstGeom prst="rect">
            <a:avLst/>
          </a:prstGeom>
        </p:spPr>
      </p:pic>
    </p:spTree>
    <p:extLst>
      <p:ext uri="{BB962C8B-B14F-4D97-AF65-F5344CB8AC3E}">
        <p14:creationId xmlns:p14="http://schemas.microsoft.com/office/powerpoint/2010/main" val="203415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4000" b="1" kern="1200">
                <a:solidFill>
                  <a:schemeClr val="tx1"/>
                </a:solidFill>
                <a:latin typeface="+mj-lt"/>
                <a:ea typeface="+mj-ea"/>
                <a:cs typeface="+mj-cs"/>
              </a:rPr>
              <a:t> Change of any kind can induce stress because of:</a:t>
            </a:r>
            <a:endParaRPr lang="en-US" sz="4000" kern="1200">
              <a:solidFill>
                <a:schemeClr val="tx1"/>
              </a:solidFill>
              <a:latin typeface="+mj-lt"/>
              <a:ea typeface="+mj-ea"/>
              <a:cs typeface="+mj-cs"/>
            </a:endParaRPr>
          </a:p>
        </p:txBody>
      </p:sp>
      <p:graphicFrame>
        <p:nvGraphicFramePr>
          <p:cNvPr id="8" name="Rectangle 1">
            <a:extLst>
              <a:ext uri="{FF2B5EF4-FFF2-40B4-BE49-F238E27FC236}">
                <a16:creationId xmlns:a16="http://schemas.microsoft.com/office/drawing/2014/main" id="{6EED4BE4-83F7-4F90-87C8-FA0A3937E218}"/>
              </a:ext>
            </a:extLst>
          </p:cNvPr>
          <p:cNvGraphicFramePr>
            <a:graphicFrameLocks noGrp="1"/>
          </p:cNvGraphicFramePr>
          <p:nvPr>
            <p:ph idx="1"/>
            <p:extLst>
              <p:ext uri="{D42A27DB-BD31-4B8C-83A1-F6EECF244321}">
                <p14:modId xmlns:p14="http://schemas.microsoft.com/office/powerpoint/2010/main" val="255876919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125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1143000" y="1676400"/>
            <a:ext cx="3810000" cy="3505200"/>
          </a:xfrm>
        </p:spPr>
        <p:txBody>
          <a:bodyPr anchor="t">
            <a:normAutofit/>
          </a:bodyPr>
          <a:lstStyle/>
          <a:p>
            <a:r>
              <a:rPr lang="en-US" altLang="en-US" sz="4000" b="1">
                <a:latin typeface="Arial" panose="020B0604020202020204" pitchFamily="34" charset="0"/>
              </a:rPr>
              <a:t>Individual personality characteristics that can induce stress include:</a:t>
            </a:r>
            <a:endParaRPr lang="en-GB" sz="4000"/>
          </a:p>
        </p:txBody>
      </p:sp>
      <p:sp>
        <p:nvSpPr>
          <p:cNvPr id="3" name="Content Placeholder 2"/>
          <p:cNvSpPr>
            <a:spLocks noGrp="1"/>
          </p:cNvSpPr>
          <p:nvPr>
            <p:ph idx="1"/>
          </p:nvPr>
        </p:nvSpPr>
        <p:spPr>
          <a:xfrm>
            <a:off x="5181604" y="1676400"/>
            <a:ext cx="5638796" cy="3505200"/>
          </a:xfrm>
        </p:spPr>
        <p:txBody>
          <a:bodyPr>
            <a:normAutofit/>
          </a:bodyPr>
          <a:lstStyle/>
          <a:p>
            <a:pPr lvl="0" eaLnBrk="0" fontAlgn="base" hangingPunct="0">
              <a:spcBef>
                <a:spcPct val="0"/>
              </a:spcBef>
              <a:spcAft>
                <a:spcPct val="0"/>
              </a:spcAft>
              <a:buFont typeface="Wingdings" panose="05000000000000000000" pitchFamily="2" charset="2"/>
              <a:buChar char="§"/>
            </a:pPr>
            <a:r>
              <a:rPr lang="en-US" altLang="en-US" sz="2200">
                <a:solidFill>
                  <a:schemeClr val="tx1">
                    <a:alpha val="55000"/>
                  </a:schemeClr>
                </a:solidFill>
                <a:latin typeface="Arial" panose="020B0604020202020204" pitchFamily="34" charset="0"/>
                <a:cs typeface="Arial" panose="020B0604020202020204" pitchFamily="34" charset="0"/>
              </a:rPr>
              <a:t>low self-esteem</a:t>
            </a:r>
          </a:p>
          <a:p>
            <a:pPr lvl="0" eaLnBrk="0" fontAlgn="base" hangingPunct="0">
              <a:spcBef>
                <a:spcPct val="0"/>
              </a:spcBef>
              <a:spcAft>
                <a:spcPct val="0"/>
              </a:spcAft>
              <a:buFont typeface="Wingdings" panose="05000000000000000000" pitchFamily="2" charset="2"/>
              <a:buChar char="§"/>
            </a:pPr>
            <a:r>
              <a:rPr lang="en-US" altLang="en-US" sz="2200">
                <a:solidFill>
                  <a:schemeClr val="tx1">
                    <a:alpha val="55000"/>
                  </a:schemeClr>
                </a:solidFill>
                <a:latin typeface="Arial" panose="020B0604020202020204" pitchFamily="34" charset="0"/>
                <a:cs typeface="Arial" panose="020B0604020202020204" pitchFamily="34" charset="0"/>
              </a:rPr>
              <a:t>feelings of over-responsibility</a:t>
            </a:r>
          </a:p>
          <a:p>
            <a:pPr lvl="0" eaLnBrk="0" fontAlgn="base" hangingPunct="0">
              <a:spcBef>
                <a:spcPct val="0"/>
              </a:spcBef>
              <a:spcAft>
                <a:spcPct val="0"/>
              </a:spcAft>
              <a:buFont typeface="Wingdings" panose="05000000000000000000" pitchFamily="2" charset="2"/>
              <a:buChar char="§"/>
            </a:pPr>
            <a:r>
              <a:rPr lang="en-US" altLang="en-US" sz="2200">
                <a:solidFill>
                  <a:schemeClr val="tx1">
                    <a:alpha val="55000"/>
                  </a:schemeClr>
                </a:solidFill>
                <a:latin typeface="Arial" panose="020B0604020202020204" pitchFamily="34" charset="0"/>
                <a:cs typeface="Arial" panose="020B0604020202020204" pitchFamily="34" charset="0"/>
              </a:rPr>
              <a:t>fear of loss of control</a:t>
            </a:r>
          </a:p>
          <a:p>
            <a:pPr lvl="0" eaLnBrk="0" fontAlgn="base" hangingPunct="0">
              <a:spcBef>
                <a:spcPct val="0"/>
              </a:spcBef>
              <a:spcAft>
                <a:spcPct val="0"/>
              </a:spcAft>
              <a:buFont typeface="Wingdings" panose="05000000000000000000" pitchFamily="2" charset="2"/>
              <a:buChar char="§"/>
            </a:pPr>
            <a:r>
              <a:rPr lang="en-US" altLang="en-US" sz="2200">
                <a:solidFill>
                  <a:schemeClr val="tx1">
                    <a:alpha val="55000"/>
                  </a:schemeClr>
                </a:solidFill>
                <a:latin typeface="Arial" panose="020B0604020202020204" pitchFamily="34" charset="0"/>
                <a:cs typeface="Arial" panose="020B0604020202020204" pitchFamily="34" charset="0"/>
              </a:rPr>
              <a:t>fear of failure, error, mistakes</a:t>
            </a:r>
          </a:p>
          <a:p>
            <a:pPr lvl="0" eaLnBrk="0" fontAlgn="base" hangingPunct="0">
              <a:spcBef>
                <a:spcPct val="0"/>
              </a:spcBef>
              <a:spcAft>
                <a:spcPct val="0"/>
              </a:spcAft>
              <a:buFont typeface="Wingdings" panose="05000000000000000000" pitchFamily="2" charset="2"/>
              <a:buChar char="§"/>
            </a:pPr>
            <a:r>
              <a:rPr lang="en-US" altLang="en-US" sz="2200">
                <a:solidFill>
                  <a:schemeClr val="tx1">
                    <a:alpha val="55000"/>
                  </a:schemeClr>
                </a:solidFill>
                <a:latin typeface="Arial" panose="020B0604020202020204" pitchFamily="34" charset="0"/>
                <a:cs typeface="Arial" panose="020B0604020202020204" pitchFamily="34" charset="0"/>
              </a:rPr>
              <a:t>fear of being judged</a:t>
            </a:r>
          </a:p>
          <a:p>
            <a:pPr lvl="0" eaLnBrk="0" fontAlgn="base" hangingPunct="0">
              <a:spcBef>
                <a:spcPct val="0"/>
              </a:spcBef>
              <a:spcAft>
                <a:spcPct val="0"/>
              </a:spcAft>
              <a:buFont typeface="Wingdings" panose="05000000000000000000" pitchFamily="2" charset="2"/>
              <a:buChar char="§"/>
            </a:pPr>
            <a:r>
              <a:rPr lang="en-US" altLang="en-US" sz="2200">
                <a:solidFill>
                  <a:schemeClr val="tx1">
                    <a:alpha val="55000"/>
                  </a:schemeClr>
                </a:solidFill>
                <a:latin typeface="Arial" panose="020B0604020202020204" pitchFamily="34" charset="0"/>
                <a:cs typeface="Arial" panose="020B0604020202020204" pitchFamily="34" charset="0"/>
              </a:rPr>
              <a:t>lack of belief in </a:t>
            </a:r>
            <a:r>
              <a:rPr lang="en-US" altLang="en-US" sz="2200" i="1">
                <a:solidFill>
                  <a:schemeClr val="tx1">
                    <a:alpha val="55000"/>
                  </a:schemeClr>
                </a:solidFill>
                <a:latin typeface="Arial" panose="020B0604020202020204" pitchFamily="34" charset="0"/>
                <a:cs typeface="Arial" panose="020B0604020202020204" pitchFamily="34" charset="0"/>
              </a:rPr>
              <a:t>“being good enough”</a:t>
            </a:r>
            <a:endParaRPr lang="en-US" altLang="en-US" sz="2200">
              <a:solidFill>
                <a:schemeClr val="tx1">
                  <a:alpha val="55000"/>
                </a:schemeClr>
              </a:solidFill>
              <a:latin typeface="Arial" panose="020B0604020202020204" pitchFamily="34" charset="0"/>
              <a:cs typeface="Arial" panose="020B0604020202020204" pitchFamily="34" charset="0"/>
            </a:endParaRPr>
          </a:p>
          <a:p>
            <a:pPr lvl="0" eaLnBrk="0" fontAlgn="base" hangingPunct="0">
              <a:spcBef>
                <a:spcPct val="0"/>
              </a:spcBef>
              <a:spcAft>
                <a:spcPct val="0"/>
              </a:spcAft>
              <a:buFont typeface="Wingdings" panose="05000000000000000000" pitchFamily="2" charset="2"/>
              <a:buChar char="§"/>
            </a:pPr>
            <a:r>
              <a:rPr lang="en-US" altLang="en-US" sz="2200">
                <a:solidFill>
                  <a:schemeClr val="tx1">
                    <a:alpha val="55000"/>
                  </a:schemeClr>
                </a:solidFill>
                <a:latin typeface="Arial" panose="020B0604020202020204" pitchFamily="34" charset="0"/>
                <a:cs typeface="Arial" panose="020B0604020202020204" pitchFamily="34" charset="0"/>
              </a:rPr>
              <a:t>chronic striving to be perfect</a:t>
            </a:r>
          </a:p>
          <a:p>
            <a:pPr lvl="0" eaLnBrk="0" fontAlgn="base" hangingPunct="0">
              <a:spcBef>
                <a:spcPct val="0"/>
              </a:spcBef>
              <a:spcAft>
                <a:spcPct val="0"/>
              </a:spcAft>
              <a:buFont typeface="Wingdings" panose="05000000000000000000" pitchFamily="2" charset="2"/>
              <a:buChar char="§"/>
            </a:pPr>
            <a:r>
              <a:rPr lang="en-US" altLang="en-US" sz="2200">
                <a:solidFill>
                  <a:schemeClr val="tx1">
                    <a:alpha val="55000"/>
                  </a:schemeClr>
                </a:solidFill>
                <a:latin typeface="Arial" panose="020B0604020202020204" pitchFamily="34" charset="0"/>
                <a:cs typeface="Arial" panose="020B0604020202020204" pitchFamily="34" charset="0"/>
              </a:rPr>
              <a:t>chronic guilt</a:t>
            </a:r>
          </a:p>
          <a:p>
            <a:pPr lvl="0" eaLnBrk="0" fontAlgn="base" hangingPunct="0">
              <a:spcBef>
                <a:spcPct val="0"/>
              </a:spcBef>
              <a:spcAft>
                <a:spcPct val="0"/>
              </a:spcAft>
              <a:buFont typeface="Wingdings" panose="05000000000000000000" pitchFamily="2" charset="2"/>
              <a:buChar char="§"/>
            </a:pPr>
            <a:r>
              <a:rPr lang="en-US" altLang="en-US" sz="2200">
                <a:solidFill>
                  <a:schemeClr val="tx1">
                    <a:alpha val="55000"/>
                  </a:schemeClr>
                </a:solidFill>
                <a:latin typeface="Arial" panose="020B0604020202020204" pitchFamily="34" charset="0"/>
                <a:cs typeface="Arial" panose="020B0604020202020204" pitchFamily="34" charset="0"/>
              </a:rPr>
              <a:t>unresolved grief over a loss or a series of losses</a:t>
            </a:r>
          </a:p>
          <a:p>
            <a:pPr lvl="0" eaLnBrk="0" fontAlgn="base" hangingPunct="0">
              <a:spcBef>
                <a:spcPct val="0"/>
              </a:spcBef>
              <a:spcAft>
                <a:spcPct val="0"/>
              </a:spcAft>
              <a:buFont typeface="Wingdings" panose="05000000000000000000" pitchFamily="2" charset="2"/>
              <a:buChar char="§"/>
            </a:pPr>
            <a:r>
              <a:rPr lang="en-US" altLang="en-US" sz="2200">
                <a:solidFill>
                  <a:schemeClr val="tx1">
                    <a:alpha val="55000"/>
                  </a:schemeClr>
                </a:solidFill>
                <a:latin typeface="Arial" panose="020B0604020202020204" pitchFamily="34" charset="0"/>
                <a:cs typeface="Arial" panose="020B0604020202020204" pitchFamily="34" charset="0"/>
              </a:rPr>
              <a:t>chronic anger, hostility, or depression</a:t>
            </a:r>
          </a:p>
          <a:p>
            <a:endParaRPr lang="en-GB" sz="2200">
              <a:solidFill>
                <a:schemeClr val="tx1">
                  <a:alpha val="55000"/>
                </a:schemeClr>
              </a:solidFill>
            </a:endParaRPr>
          </a:p>
        </p:txBody>
      </p:sp>
    </p:spTree>
    <p:extLst>
      <p:ext uri="{BB962C8B-B14F-4D97-AF65-F5344CB8AC3E}">
        <p14:creationId xmlns:p14="http://schemas.microsoft.com/office/powerpoint/2010/main" val="111820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ltLang="en-US" sz="3400" b="1">
                <a:solidFill>
                  <a:srgbClr val="FFFFFF"/>
                </a:solidFill>
                <a:latin typeface="Arial" panose="020B0604020202020204" pitchFamily="34" charset="0"/>
              </a:rPr>
              <a:t>System (family, job, school, club, organization) </a:t>
            </a:r>
            <a:br>
              <a:rPr lang="en-US" altLang="en-US" sz="3400" b="1">
                <a:solidFill>
                  <a:srgbClr val="FFFFFF"/>
                </a:solidFill>
                <a:latin typeface="Arial" panose="020B0604020202020204" pitchFamily="34" charset="0"/>
              </a:rPr>
            </a:br>
            <a:br>
              <a:rPr lang="en-US" altLang="en-US" sz="3400" b="1">
                <a:solidFill>
                  <a:srgbClr val="FFFFFF"/>
                </a:solidFill>
                <a:latin typeface="Arial" panose="020B0604020202020204" pitchFamily="34" charset="0"/>
              </a:rPr>
            </a:br>
            <a:r>
              <a:rPr lang="en-US" altLang="en-US" sz="3400" b="1">
                <a:solidFill>
                  <a:srgbClr val="FFFFFF"/>
                </a:solidFill>
                <a:latin typeface="Arial" panose="020B0604020202020204" pitchFamily="34" charset="0"/>
              </a:rPr>
              <a:t>Issues that can induce stress include:</a:t>
            </a:r>
            <a:endParaRPr lang="en-GB"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eaLnBrk="0" fontAlgn="base" hangingPunct="0">
              <a:spcBef>
                <a:spcPct val="0"/>
              </a:spcBef>
              <a:spcAft>
                <a:spcPct val="0"/>
              </a:spcAft>
              <a:buFont typeface="Wingdings" panose="05000000000000000000" pitchFamily="2" charset="2"/>
              <a:buChar char="§"/>
            </a:pPr>
            <a:r>
              <a:rPr lang="en-US" altLang="en-US" dirty="0">
                <a:latin typeface="Arial" panose="020B0604020202020204" pitchFamily="34" charset="0"/>
              </a:rPr>
              <a:t>lack of leadership</a:t>
            </a:r>
            <a:endParaRPr lang="en-US" altLang="en-US" dirty="0"/>
          </a:p>
          <a:p>
            <a:pPr lvl="0" eaLnBrk="0" fontAlgn="base" hangingPunct="0">
              <a:spcBef>
                <a:spcPct val="0"/>
              </a:spcBef>
              <a:spcAft>
                <a:spcPct val="0"/>
              </a:spcAft>
              <a:buFont typeface="Wingdings" panose="05000000000000000000" pitchFamily="2" charset="2"/>
              <a:buChar char="§"/>
            </a:pPr>
            <a:r>
              <a:rPr lang="en-US" altLang="en-US" dirty="0">
                <a:latin typeface="Arial" panose="020B0604020202020204" pitchFamily="34" charset="0"/>
              </a:rPr>
              <a:t>lack of sense of direction</a:t>
            </a:r>
            <a:endParaRPr lang="en-US" altLang="en-US" dirty="0"/>
          </a:p>
          <a:p>
            <a:pPr lvl="0" eaLnBrk="0" fontAlgn="base" hangingPunct="0">
              <a:spcBef>
                <a:spcPct val="0"/>
              </a:spcBef>
              <a:spcAft>
                <a:spcPct val="0"/>
              </a:spcAft>
              <a:buFont typeface="Wingdings" panose="05000000000000000000" pitchFamily="2" charset="2"/>
              <a:buChar char="§"/>
            </a:pPr>
            <a:r>
              <a:rPr lang="en-US" altLang="en-US" dirty="0">
                <a:latin typeface="Arial" panose="020B0604020202020204" pitchFamily="34" charset="0"/>
              </a:rPr>
              <a:t>uncooperative atmosphere</a:t>
            </a:r>
            <a:endParaRPr lang="en-US" altLang="en-US" dirty="0"/>
          </a:p>
          <a:p>
            <a:pPr lvl="0" eaLnBrk="0" fontAlgn="base" hangingPunct="0">
              <a:spcBef>
                <a:spcPct val="0"/>
              </a:spcBef>
              <a:spcAft>
                <a:spcPct val="0"/>
              </a:spcAft>
              <a:buFont typeface="Wingdings" panose="05000000000000000000" pitchFamily="2" charset="2"/>
              <a:buChar char="§"/>
            </a:pPr>
            <a:r>
              <a:rPr lang="en-US" altLang="en-US" dirty="0">
                <a:latin typeface="Arial" panose="020B0604020202020204" pitchFamily="34" charset="0"/>
              </a:rPr>
              <a:t>competitive atmosphere</a:t>
            </a:r>
            <a:endParaRPr lang="en-US" altLang="en-US" dirty="0"/>
          </a:p>
          <a:p>
            <a:pPr lvl="0" eaLnBrk="0" fontAlgn="base" hangingPunct="0">
              <a:spcBef>
                <a:spcPct val="0"/>
              </a:spcBef>
              <a:spcAft>
                <a:spcPct val="0"/>
              </a:spcAft>
              <a:buFont typeface="Wingdings" panose="05000000000000000000" pitchFamily="2" charset="2"/>
              <a:buChar char="§"/>
            </a:pPr>
            <a:r>
              <a:rPr lang="en-US" altLang="en-US" dirty="0">
                <a:latin typeface="Arial" panose="020B0604020202020204" pitchFamily="34" charset="0"/>
              </a:rPr>
              <a:t>unclear expectations</a:t>
            </a:r>
            <a:endParaRPr lang="en-US" altLang="en-US" dirty="0"/>
          </a:p>
          <a:p>
            <a:pPr lvl="0" eaLnBrk="0" fontAlgn="base" hangingPunct="0">
              <a:spcBef>
                <a:spcPct val="0"/>
              </a:spcBef>
              <a:spcAft>
                <a:spcPct val="0"/>
              </a:spcAft>
              <a:buFont typeface="Wingdings" panose="05000000000000000000" pitchFamily="2" charset="2"/>
              <a:buChar char="§"/>
            </a:pPr>
            <a:r>
              <a:rPr lang="en-US" altLang="en-US" dirty="0">
                <a:latin typeface="Arial" panose="020B0604020202020204" pitchFamily="34" charset="0"/>
              </a:rPr>
              <a:t>a chronic sense of impending doom</a:t>
            </a:r>
            <a:endParaRPr lang="en-US" altLang="en-US" dirty="0"/>
          </a:p>
          <a:p>
            <a:pPr lvl="0" eaLnBrk="0" fontAlgn="base" hangingPunct="0">
              <a:spcBef>
                <a:spcPct val="0"/>
              </a:spcBef>
              <a:spcAft>
                <a:spcPct val="0"/>
              </a:spcAft>
              <a:buFont typeface="Wingdings" panose="05000000000000000000" pitchFamily="2" charset="2"/>
              <a:buChar char="§"/>
            </a:pPr>
            <a:r>
              <a:rPr lang="en-US" altLang="en-US" dirty="0">
                <a:latin typeface="Arial" panose="020B0604020202020204" pitchFamily="34" charset="0"/>
              </a:rPr>
              <a:t>a lack of teamwork</a:t>
            </a:r>
            <a:endParaRPr lang="en-US" altLang="en-US" dirty="0"/>
          </a:p>
          <a:p>
            <a:pPr lvl="0" eaLnBrk="0" fontAlgn="base" hangingPunct="0">
              <a:spcBef>
                <a:spcPct val="0"/>
              </a:spcBef>
              <a:spcAft>
                <a:spcPct val="0"/>
              </a:spcAft>
              <a:buFont typeface="Wingdings" panose="05000000000000000000" pitchFamily="2" charset="2"/>
              <a:buChar char="§"/>
            </a:pPr>
            <a:r>
              <a:rPr lang="en-US" altLang="en-US" dirty="0">
                <a:latin typeface="Arial" panose="020B0604020202020204" pitchFamily="34" charset="0"/>
              </a:rPr>
              <a:t>confused communications</a:t>
            </a:r>
            <a:endParaRPr lang="en-US" altLang="en-US" dirty="0"/>
          </a:p>
          <a:p>
            <a:endParaRPr lang="en-GB" dirty="0"/>
          </a:p>
        </p:txBody>
      </p:sp>
    </p:spTree>
    <p:extLst>
      <p:ext uri="{BB962C8B-B14F-4D97-AF65-F5344CB8AC3E}">
        <p14:creationId xmlns:p14="http://schemas.microsoft.com/office/powerpoint/2010/main" val="1521641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73688617-a5b0-47e1-8eaf-edfcd84b4f5a" origin="userSelected">
  <element uid="id_classification_nonbusiness" value=""/>
</sisl>
</file>

<file path=customXml/itemProps1.xml><?xml version="1.0" encoding="utf-8"?>
<ds:datastoreItem xmlns:ds="http://schemas.openxmlformats.org/officeDocument/2006/customXml" ds:itemID="{3B32D943-429E-48CD-BE8D-114F57F9DFB4}">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0</TotalTime>
  <Words>1043</Words>
  <Application>Microsoft Office PowerPoint</Application>
  <PresentationFormat>Widescreen</PresentationFormat>
  <Paragraphs>130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Tw Cen MT</vt:lpstr>
      <vt:lpstr>Wingdings</vt:lpstr>
      <vt:lpstr>Office Theme</vt:lpstr>
      <vt:lpstr>Wellbeing, Resilience and practitioner self-care</vt:lpstr>
      <vt:lpstr>The Nelson Trust –  Who are we and what do we offer?</vt:lpstr>
      <vt:lpstr>PowerPoint Presentation</vt:lpstr>
      <vt:lpstr>Needs of the population we serve</vt:lpstr>
      <vt:lpstr>What is a definition of stress? </vt:lpstr>
      <vt:lpstr>The stress response</vt:lpstr>
      <vt:lpstr>PowerPoint Presentation</vt:lpstr>
      <vt:lpstr>Individual personality characteristics that can induce stress include:</vt:lpstr>
      <vt:lpstr>System (family, job, school, club, organization)   Issues that can induce stress include:</vt:lpstr>
      <vt:lpstr>The Stress Curve</vt:lpstr>
      <vt:lpstr>PowerPoint Presentation</vt:lpstr>
      <vt:lpstr>Sabotage!</vt:lpstr>
      <vt:lpstr>PowerPoint Presentation</vt:lpstr>
      <vt:lpstr>PowerPoint Presentation</vt:lpstr>
      <vt:lpstr>PowerPoint Presentation</vt:lpstr>
      <vt:lpstr>PowerPoint Presentation</vt:lpstr>
      <vt:lpstr>Modelling the model</vt:lpstr>
      <vt:lpstr>PowerPoint Presentation</vt:lpstr>
      <vt:lpstr> </vt:lpstr>
      <vt:lpstr>Using “Braving”  to support us with connection in the workplace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Homeless Link Trauma Training</dc:title>
  <dc:creator>Kirsty Tate</dc:creator>
  <cp:lastModifiedBy>Kirsty Tate</cp:lastModifiedBy>
  <cp:revision>222</cp:revision>
  <cp:lastPrinted>2020-02-17T09:17:01Z</cp:lastPrinted>
  <dcterms:created xsi:type="dcterms:W3CDTF">2017-02-09T08:08:35Z</dcterms:created>
  <dcterms:modified xsi:type="dcterms:W3CDTF">2021-05-27T16:23:25Z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36b13992-0e3e-45d7-a025-cd82eeba1508</vt:lpwstr>
  </property>
  <property fmtid="{D5CDD505-2E9C-101B-9397-08002B2CF9AE}" pid="3" name="bjSaver">
    <vt:lpwstr>jz18S/LvO52TMGbps67E/nIVX/txsCvD</vt:lpwstr>
  </property>
  <property fmtid="{D5CDD505-2E9C-101B-9397-08002B2CF9AE}" pid="4" name="bjDocumentSecurityLabel">
    <vt:lpwstr>Public</vt:lpwstr>
  </property>
  <property fmtid="{D5CDD505-2E9C-101B-9397-08002B2CF9AE}" pid="5" name="Classification-NT">
    <vt:lpwstr>Public</vt:lpwstr>
  </property>
  <property fmtid="{D5CDD505-2E9C-101B-9397-08002B2CF9AE}" pid="6" name="bjDocumentLabelXML">
    <vt:lpwstr>&lt;?xml version="1.0" encoding="us-ascii"?&gt;&lt;sisl xmlns:xsd="http://www.w3.org/2001/XMLSchema" xmlns:xsi="http://www.w3.org/2001/XMLSchema-instance" sislVersion="0" policy="73688617-a5b0-47e1-8eaf-edfcd84b4f5a" origin="userSelected" xmlns="http://www.boldonj</vt:lpwstr>
  </property>
  <property fmtid="{D5CDD505-2E9C-101B-9397-08002B2CF9AE}" pid="7" name="bjDocumentLabelXML-0">
    <vt:lpwstr>ames.com/2008/01/sie/internal/label"&gt;&lt;element uid="id_classification_nonbusiness" value="" /&gt;&lt;/sisl&gt;</vt:lpwstr>
  </property>
</Properties>
</file>