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966" r:id="rId2"/>
  </p:sldMasterIdLst>
  <p:notesMasterIdLst>
    <p:notesMasterId r:id="rId37"/>
  </p:notesMasterIdLst>
  <p:sldIdLst>
    <p:sldId id="440" r:id="rId3"/>
    <p:sldId id="397" r:id="rId4"/>
    <p:sldId id="595" r:id="rId5"/>
    <p:sldId id="336" r:id="rId6"/>
    <p:sldId id="456" r:id="rId7"/>
    <p:sldId id="387" r:id="rId8"/>
    <p:sldId id="370" r:id="rId9"/>
    <p:sldId id="407" r:id="rId10"/>
    <p:sldId id="375" r:id="rId11"/>
    <p:sldId id="380" r:id="rId12"/>
    <p:sldId id="596" r:id="rId13"/>
    <p:sldId id="302" r:id="rId14"/>
    <p:sldId id="301" r:id="rId15"/>
    <p:sldId id="298" r:id="rId16"/>
    <p:sldId id="300" r:id="rId17"/>
    <p:sldId id="346" r:id="rId18"/>
    <p:sldId id="590" r:id="rId19"/>
    <p:sldId id="328" r:id="rId20"/>
    <p:sldId id="597" r:id="rId21"/>
    <p:sldId id="602" r:id="rId22"/>
    <p:sldId id="600" r:id="rId23"/>
    <p:sldId id="598" r:id="rId24"/>
    <p:sldId id="599" r:id="rId25"/>
    <p:sldId id="324" r:id="rId26"/>
    <p:sldId id="264" r:id="rId27"/>
    <p:sldId id="266" r:id="rId28"/>
    <p:sldId id="593" r:id="rId29"/>
    <p:sldId id="601" r:id="rId30"/>
    <p:sldId id="603" r:id="rId31"/>
    <p:sldId id="604" r:id="rId32"/>
    <p:sldId id="443" r:id="rId33"/>
    <p:sldId id="404" r:id="rId34"/>
    <p:sldId id="390" r:id="rId35"/>
    <p:sldId id="392" r:id="rId3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54" autoAdjust="0"/>
    <p:restoredTop sz="62177" autoAdjust="0"/>
  </p:normalViewPr>
  <p:slideViewPr>
    <p:cSldViewPr>
      <p:cViewPr>
        <p:scale>
          <a:sx n="49" d="100"/>
          <a:sy n="49" d="100"/>
        </p:scale>
        <p:origin x="-1740" y="-72"/>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3A951C8-56CB-4B8B-9345-67502A1AEC3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a:extLst>
              <a:ext uri="{FF2B5EF4-FFF2-40B4-BE49-F238E27FC236}">
                <a16:creationId xmlns:a16="http://schemas.microsoft.com/office/drawing/2014/main" xmlns="" id="{B50E9398-764D-44DD-B821-A47E5F7BB22C}"/>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FBBEB95E-B0D1-8049-A702-CCBD2E9D4A33}" type="datetimeFigureOut">
              <a:rPr lang="en-GB"/>
              <a:pPr>
                <a:defRPr/>
              </a:pPr>
              <a:t>24/06/2021</a:t>
            </a:fld>
            <a:endParaRPr lang="en-GB"/>
          </a:p>
        </p:txBody>
      </p:sp>
      <p:sp>
        <p:nvSpPr>
          <p:cNvPr id="4" name="Slide Image Placeholder 3">
            <a:extLst>
              <a:ext uri="{FF2B5EF4-FFF2-40B4-BE49-F238E27FC236}">
                <a16:creationId xmlns:a16="http://schemas.microsoft.com/office/drawing/2014/main" xmlns="" id="{3816E39E-6F89-4B96-B4F7-2499D4960202}"/>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xmlns="" id="{1CE97A14-BCDF-4B73-8F80-A66E68E9CCE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xmlns="" id="{F3A1E3AF-C7A7-4828-B027-869147ADEFC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a:extLst>
              <a:ext uri="{FF2B5EF4-FFF2-40B4-BE49-F238E27FC236}">
                <a16:creationId xmlns:a16="http://schemas.microsoft.com/office/drawing/2014/main" xmlns="" id="{2404D7A8-F9BE-4914-8D18-21F80EE795D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0E0FF5FB-A82C-9741-94E6-62A4A36F90E6}" type="slidenum">
              <a:rPr lang="en-GB" altLang="en-US"/>
              <a:pPr/>
              <a:t>‹#›</a:t>
            </a:fld>
            <a:endParaRPr lang="en-GB" altLang="en-US"/>
          </a:p>
        </p:txBody>
      </p:sp>
    </p:spTree>
    <p:extLst>
      <p:ext uri="{BB962C8B-B14F-4D97-AF65-F5344CB8AC3E}">
        <p14:creationId xmlns:p14="http://schemas.microsoft.com/office/powerpoint/2010/main" val="29488446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0FF5FB-A82C-9741-94E6-62A4A36F90E6}" type="slidenum">
              <a:rPr lang="en-GB" altLang="en-US" smtClean="0"/>
              <a:pPr/>
              <a:t>2</a:t>
            </a:fld>
            <a:endParaRPr lang="en-GB" altLang="en-US"/>
          </a:p>
        </p:txBody>
      </p:sp>
    </p:spTree>
    <p:extLst>
      <p:ext uri="{BB962C8B-B14F-4D97-AF65-F5344CB8AC3E}">
        <p14:creationId xmlns:p14="http://schemas.microsoft.com/office/powerpoint/2010/main" val="1570296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Amygdala responses everything else shuts down</a:t>
            </a:r>
          </a:p>
          <a:p>
            <a:endParaRPr lang="en-US" dirty="0"/>
          </a:p>
          <a:p>
            <a:r>
              <a:rPr lang="en-US" dirty="0"/>
              <a:t>Spiders!!!</a:t>
            </a:r>
          </a:p>
          <a:p>
            <a:endParaRPr lang="en-US" dirty="0"/>
          </a:p>
          <a:p>
            <a:r>
              <a:rPr lang="en-US" dirty="0"/>
              <a:t>What is more important rational thinking or immediate life preservation? ….........</a:t>
            </a:r>
          </a:p>
          <a:p>
            <a:r>
              <a:rPr lang="en-US" dirty="0"/>
              <a:t>For some of us the lack of love care and nurture in early years affects how we inter-relate and how we cope with stress and anxiety.</a:t>
            </a:r>
            <a:endParaRPr lang="en-GB" dirty="0"/>
          </a:p>
          <a:p>
            <a:r>
              <a:rPr lang="en-US" dirty="0"/>
              <a:t>How we support each other, the families and young people with whom we work will dictate how they manage both now and in the future.</a:t>
            </a:r>
            <a:endParaRPr lang="en-GB" dirty="0"/>
          </a:p>
        </p:txBody>
      </p:sp>
      <p:sp>
        <p:nvSpPr>
          <p:cNvPr id="4" name="Slide Number Placeholder 3"/>
          <p:cNvSpPr>
            <a:spLocks noGrp="1"/>
          </p:cNvSpPr>
          <p:nvPr>
            <p:ph type="sldNum" sz="quarter" idx="5"/>
          </p:nvPr>
        </p:nvSpPr>
        <p:spPr/>
        <p:txBody>
          <a:bodyPr/>
          <a:lstStyle/>
          <a:p>
            <a:fld id="{8D3013EF-8DD8-EE40-BCF8-DFA2D05E894C}" type="slidenum">
              <a:rPr lang="en-US" smtClean="0"/>
              <a:t>14</a:t>
            </a:fld>
            <a:endParaRPr lang="en-US"/>
          </a:p>
        </p:txBody>
      </p:sp>
    </p:spTree>
    <p:extLst>
      <p:ext uri="{BB962C8B-B14F-4D97-AF65-F5344CB8AC3E}">
        <p14:creationId xmlns:p14="http://schemas.microsoft.com/office/powerpoint/2010/main" val="892939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for our limbic brain to grow in a way that stops our brain stem from being dominant a child has to experience emotional connection with the adults around them. We know that the limbic brain never stops creating templates of good and bad emotional experience. However, those who experience early neglect &amp; or trauma are more likely to experience a poor mental health episode through their life</a:t>
            </a:r>
          </a:p>
        </p:txBody>
      </p:sp>
      <p:sp>
        <p:nvSpPr>
          <p:cNvPr id="4" name="Slide Number Placeholder 3"/>
          <p:cNvSpPr>
            <a:spLocks noGrp="1"/>
          </p:cNvSpPr>
          <p:nvPr>
            <p:ph type="sldNum" sz="quarter" idx="5"/>
          </p:nvPr>
        </p:nvSpPr>
        <p:spPr/>
        <p:txBody>
          <a:bodyPr/>
          <a:lstStyle/>
          <a:p>
            <a:fld id="{998F1B0C-0852-E442-B7CB-C608CFA709FA}" type="slidenum">
              <a:rPr lang="en-US" smtClean="0"/>
              <a:t>15</a:t>
            </a:fld>
            <a:endParaRPr lang="en-US"/>
          </a:p>
        </p:txBody>
      </p:sp>
    </p:spTree>
    <p:extLst>
      <p:ext uri="{BB962C8B-B14F-4D97-AF65-F5344CB8AC3E}">
        <p14:creationId xmlns:p14="http://schemas.microsoft.com/office/powerpoint/2010/main" val="1258157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013EF-8DD8-EE40-BCF8-DFA2D05E894C}" type="slidenum">
              <a:rPr lang="en-US" smtClean="0"/>
              <a:t>17</a:t>
            </a:fld>
            <a:endParaRPr lang="en-US"/>
          </a:p>
        </p:txBody>
      </p:sp>
    </p:spTree>
    <p:extLst>
      <p:ext uri="{BB962C8B-B14F-4D97-AF65-F5344CB8AC3E}">
        <p14:creationId xmlns:p14="http://schemas.microsoft.com/office/powerpoint/2010/main" val="2095967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013EF-8DD8-EE40-BCF8-DFA2D05E894C}" type="slidenum">
              <a:rPr lang="en-US" smtClean="0"/>
              <a:t>18</a:t>
            </a:fld>
            <a:endParaRPr lang="en-US"/>
          </a:p>
        </p:txBody>
      </p:sp>
    </p:spTree>
    <p:extLst>
      <p:ext uri="{BB962C8B-B14F-4D97-AF65-F5344CB8AC3E}">
        <p14:creationId xmlns:p14="http://schemas.microsoft.com/office/powerpoint/2010/main" val="3837551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0FF5FB-A82C-9741-94E6-62A4A36F90E6}" type="slidenum">
              <a:rPr lang="en-GB" altLang="en-US" smtClean="0"/>
              <a:pPr/>
              <a:t>19</a:t>
            </a:fld>
            <a:endParaRPr lang="en-GB" altLang="en-US"/>
          </a:p>
        </p:txBody>
      </p:sp>
    </p:spTree>
    <p:extLst>
      <p:ext uri="{BB962C8B-B14F-4D97-AF65-F5344CB8AC3E}">
        <p14:creationId xmlns:p14="http://schemas.microsoft.com/office/powerpoint/2010/main" val="455584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0FF5FB-A82C-9741-94E6-62A4A36F90E6}" type="slidenum">
              <a:rPr lang="en-GB" altLang="en-US" smtClean="0"/>
              <a:pPr/>
              <a:t>20</a:t>
            </a:fld>
            <a:endParaRPr lang="en-GB" altLang="en-US"/>
          </a:p>
        </p:txBody>
      </p:sp>
    </p:spTree>
    <p:extLst>
      <p:ext uri="{BB962C8B-B14F-4D97-AF65-F5344CB8AC3E}">
        <p14:creationId xmlns:p14="http://schemas.microsoft.com/office/powerpoint/2010/main" val="1795040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0FF5FB-A82C-9741-94E6-62A4A36F90E6}" type="slidenum">
              <a:rPr lang="en-GB" altLang="en-US" smtClean="0"/>
              <a:pPr/>
              <a:t>21</a:t>
            </a:fld>
            <a:endParaRPr lang="en-GB" altLang="en-US"/>
          </a:p>
        </p:txBody>
      </p:sp>
    </p:spTree>
    <p:extLst>
      <p:ext uri="{BB962C8B-B14F-4D97-AF65-F5344CB8AC3E}">
        <p14:creationId xmlns:p14="http://schemas.microsoft.com/office/powerpoint/2010/main" val="2057299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0FF5FB-A82C-9741-94E6-62A4A36F90E6}" type="slidenum">
              <a:rPr lang="en-GB" altLang="en-US" smtClean="0"/>
              <a:pPr/>
              <a:t>22</a:t>
            </a:fld>
            <a:endParaRPr lang="en-GB" altLang="en-US"/>
          </a:p>
        </p:txBody>
      </p:sp>
    </p:spTree>
    <p:extLst>
      <p:ext uri="{BB962C8B-B14F-4D97-AF65-F5344CB8AC3E}">
        <p14:creationId xmlns:p14="http://schemas.microsoft.com/office/powerpoint/2010/main" val="2790560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0FF5FB-A82C-9741-94E6-62A4A36F90E6}" type="slidenum">
              <a:rPr lang="en-GB" altLang="en-US" smtClean="0"/>
              <a:pPr/>
              <a:t>23</a:t>
            </a:fld>
            <a:endParaRPr lang="en-GB" altLang="en-US"/>
          </a:p>
        </p:txBody>
      </p:sp>
    </p:spTree>
    <p:extLst>
      <p:ext uri="{BB962C8B-B14F-4D97-AF65-F5344CB8AC3E}">
        <p14:creationId xmlns:p14="http://schemas.microsoft.com/office/powerpoint/2010/main" val="1793990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013EF-8DD8-EE40-BCF8-DFA2D05E894C}" type="slidenum">
              <a:rPr lang="en-US" smtClean="0"/>
              <a:t>24</a:t>
            </a:fld>
            <a:endParaRPr lang="en-US"/>
          </a:p>
        </p:txBody>
      </p:sp>
    </p:spTree>
    <p:extLst>
      <p:ext uri="{BB962C8B-B14F-4D97-AF65-F5344CB8AC3E}">
        <p14:creationId xmlns:p14="http://schemas.microsoft.com/office/powerpoint/2010/main" val="4067365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journey</a:t>
            </a:r>
          </a:p>
          <a:p>
            <a:endParaRPr lang="en-US" dirty="0"/>
          </a:p>
          <a:p>
            <a:r>
              <a:rPr lang="en-US" dirty="0"/>
              <a:t>Bears Academy </a:t>
            </a:r>
          </a:p>
          <a:p>
            <a:endParaRPr lang="en-US" dirty="0"/>
          </a:p>
          <a:p>
            <a:r>
              <a:rPr lang="en-US" dirty="0"/>
              <a:t>Junior club coach academy coach</a:t>
            </a:r>
          </a:p>
        </p:txBody>
      </p:sp>
      <p:sp>
        <p:nvSpPr>
          <p:cNvPr id="4" name="Slide Number Placeholder 3"/>
          <p:cNvSpPr>
            <a:spLocks noGrp="1"/>
          </p:cNvSpPr>
          <p:nvPr>
            <p:ph type="sldNum" sz="quarter" idx="5"/>
          </p:nvPr>
        </p:nvSpPr>
        <p:spPr/>
        <p:txBody>
          <a:bodyPr/>
          <a:lstStyle/>
          <a:p>
            <a:fld id="{0E0FF5FB-A82C-9741-94E6-62A4A36F90E6}" type="slidenum">
              <a:rPr lang="en-GB" altLang="en-US" smtClean="0"/>
              <a:pPr/>
              <a:t>3</a:t>
            </a:fld>
            <a:endParaRPr lang="en-GB" altLang="en-US"/>
          </a:p>
        </p:txBody>
      </p:sp>
    </p:spTree>
    <p:extLst>
      <p:ext uri="{BB962C8B-B14F-4D97-AF65-F5344CB8AC3E}">
        <p14:creationId xmlns:p14="http://schemas.microsoft.com/office/powerpoint/2010/main" val="3727031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0FF5FB-A82C-9741-94E6-62A4A36F90E6}" type="slidenum">
              <a:rPr lang="en-GB" altLang="en-US" smtClean="0"/>
              <a:pPr/>
              <a:t>30</a:t>
            </a:fld>
            <a:endParaRPr lang="en-GB" altLang="en-US"/>
          </a:p>
        </p:txBody>
      </p:sp>
    </p:spTree>
    <p:extLst>
      <p:ext uri="{BB962C8B-B14F-4D97-AF65-F5344CB8AC3E}">
        <p14:creationId xmlns:p14="http://schemas.microsoft.com/office/powerpoint/2010/main" val="732960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TIC North </a:t>
            </a:r>
          </a:p>
          <a:p>
            <a:r>
              <a:rPr lang="en-US" dirty="0"/>
              <a:t>OTR Bristol</a:t>
            </a:r>
          </a:p>
        </p:txBody>
      </p:sp>
      <p:sp>
        <p:nvSpPr>
          <p:cNvPr id="4" name="Slide Number Placeholder 3"/>
          <p:cNvSpPr>
            <a:spLocks noGrp="1"/>
          </p:cNvSpPr>
          <p:nvPr>
            <p:ph type="sldNum" sz="quarter" idx="5"/>
          </p:nvPr>
        </p:nvSpPr>
        <p:spPr/>
        <p:txBody>
          <a:bodyPr/>
          <a:lstStyle/>
          <a:p>
            <a:fld id="{1178B178-AAEE-4943-811F-EEE9351B5303}" type="slidenum">
              <a:rPr lang="en-US" smtClean="0"/>
              <a:t>31</a:t>
            </a:fld>
            <a:endParaRPr lang="en-US"/>
          </a:p>
        </p:txBody>
      </p:sp>
    </p:spTree>
    <p:extLst>
      <p:ext uri="{BB962C8B-B14F-4D97-AF65-F5344CB8AC3E}">
        <p14:creationId xmlns:p14="http://schemas.microsoft.com/office/powerpoint/2010/main" val="861650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TIC North </a:t>
            </a:r>
          </a:p>
          <a:p>
            <a:r>
              <a:rPr lang="en-US" dirty="0"/>
              <a:t>OTR Bristol</a:t>
            </a:r>
          </a:p>
        </p:txBody>
      </p:sp>
      <p:sp>
        <p:nvSpPr>
          <p:cNvPr id="4" name="Slide Number Placeholder 3"/>
          <p:cNvSpPr>
            <a:spLocks noGrp="1"/>
          </p:cNvSpPr>
          <p:nvPr>
            <p:ph type="sldNum" sz="quarter" idx="5"/>
          </p:nvPr>
        </p:nvSpPr>
        <p:spPr/>
        <p:txBody>
          <a:bodyPr/>
          <a:lstStyle/>
          <a:p>
            <a:fld id="{1178B178-AAEE-4943-811F-EEE9351B5303}" type="slidenum">
              <a:rPr lang="en-US" smtClean="0"/>
              <a:t>32</a:t>
            </a:fld>
            <a:endParaRPr lang="en-US"/>
          </a:p>
        </p:txBody>
      </p:sp>
    </p:spTree>
    <p:extLst>
      <p:ext uri="{BB962C8B-B14F-4D97-AF65-F5344CB8AC3E}">
        <p14:creationId xmlns:p14="http://schemas.microsoft.com/office/powerpoint/2010/main" val="4089982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8B178-AAEE-4943-811F-EEE9351B5303}" type="slidenum">
              <a:rPr lang="en-US" smtClean="0"/>
              <a:t>33</a:t>
            </a:fld>
            <a:endParaRPr lang="en-US"/>
          </a:p>
        </p:txBody>
      </p:sp>
    </p:spTree>
    <p:extLst>
      <p:ext uri="{BB962C8B-B14F-4D97-AF65-F5344CB8AC3E}">
        <p14:creationId xmlns:p14="http://schemas.microsoft.com/office/powerpoint/2010/main" val="1503344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Desert Island Discs</a:t>
            </a:r>
          </a:p>
          <a:p>
            <a:r>
              <a:rPr lang="en-US" dirty="0"/>
              <a:t>Domestic violence</a:t>
            </a:r>
          </a:p>
          <a:p>
            <a:r>
              <a:rPr lang="en-US" dirty="0"/>
              <a:t>Everyday people</a:t>
            </a:r>
          </a:p>
        </p:txBody>
      </p:sp>
      <p:sp>
        <p:nvSpPr>
          <p:cNvPr id="4" name="Slide Number Placeholder 3"/>
          <p:cNvSpPr>
            <a:spLocks noGrp="1"/>
          </p:cNvSpPr>
          <p:nvPr>
            <p:ph type="sldNum" sz="quarter" idx="5"/>
          </p:nvPr>
        </p:nvSpPr>
        <p:spPr/>
        <p:txBody>
          <a:bodyPr/>
          <a:lstStyle/>
          <a:p>
            <a:fld id="{0E0FF5FB-A82C-9741-94E6-62A4A36F90E6}" type="slidenum">
              <a:rPr lang="en-GB" altLang="en-US" smtClean="0"/>
              <a:pPr/>
              <a:t>5</a:t>
            </a:fld>
            <a:endParaRPr lang="en-GB" altLang="en-US"/>
          </a:p>
        </p:txBody>
      </p:sp>
    </p:spTree>
    <p:extLst>
      <p:ext uri="{BB962C8B-B14F-4D97-AF65-F5344CB8AC3E}">
        <p14:creationId xmlns:p14="http://schemas.microsoft.com/office/powerpoint/2010/main" val="1682205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Role to educate coaches within our game and beyond.</a:t>
            </a:r>
          </a:p>
          <a:p>
            <a:r>
              <a:rPr lang="en-US" dirty="0"/>
              <a:t>Traveled the country</a:t>
            </a:r>
          </a:p>
        </p:txBody>
      </p:sp>
      <p:sp>
        <p:nvSpPr>
          <p:cNvPr id="4" name="Slide Number Placeholder 3"/>
          <p:cNvSpPr>
            <a:spLocks noGrp="1"/>
          </p:cNvSpPr>
          <p:nvPr>
            <p:ph type="sldNum" sz="quarter" idx="5"/>
          </p:nvPr>
        </p:nvSpPr>
        <p:spPr/>
        <p:txBody>
          <a:bodyPr/>
          <a:lstStyle/>
          <a:p>
            <a:fld id="{0E0FF5FB-A82C-9741-94E6-62A4A36F90E6}" type="slidenum">
              <a:rPr lang="en-GB" altLang="en-US" smtClean="0"/>
              <a:pPr/>
              <a:t>6</a:t>
            </a:fld>
            <a:endParaRPr lang="en-GB" altLang="en-US"/>
          </a:p>
        </p:txBody>
      </p:sp>
    </p:spTree>
    <p:extLst>
      <p:ext uri="{BB962C8B-B14F-4D97-AF65-F5344CB8AC3E}">
        <p14:creationId xmlns:p14="http://schemas.microsoft.com/office/powerpoint/2010/main" val="875598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8B178-AAEE-4943-811F-EEE9351B5303}" type="slidenum">
              <a:rPr lang="en-US" smtClean="0"/>
              <a:t>7</a:t>
            </a:fld>
            <a:endParaRPr lang="en-US"/>
          </a:p>
        </p:txBody>
      </p:sp>
    </p:spTree>
    <p:extLst>
      <p:ext uri="{BB962C8B-B14F-4D97-AF65-F5344CB8AC3E}">
        <p14:creationId xmlns:p14="http://schemas.microsoft.com/office/powerpoint/2010/main" val="1491365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0FF5FB-A82C-9741-94E6-62A4A36F90E6}" type="slidenum">
              <a:rPr lang="en-GB" altLang="en-US" smtClean="0"/>
              <a:pPr/>
              <a:t>9</a:t>
            </a:fld>
            <a:endParaRPr lang="en-GB" altLang="en-US"/>
          </a:p>
        </p:txBody>
      </p:sp>
    </p:spTree>
    <p:extLst>
      <p:ext uri="{BB962C8B-B14F-4D97-AF65-F5344CB8AC3E}">
        <p14:creationId xmlns:p14="http://schemas.microsoft.com/office/powerpoint/2010/main" val="3086606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Coaches feel safe with structure</a:t>
            </a:r>
          </a:p>
          <a:p>
            <a:r>
              <a:rPr lang="en-US" dirty="0"/>
              <a:t>We need to let young people explore to learn</a:t>
            </a:r>
          </a:p>
        </p:txBody>
      </p:sp>
      <p:sp>
        <p:nvSpPr>
          <p:cNvPr id="4" name="Slide Number Placeholder 3"/>
          <p:cNvSpPr>
            <a:spLocks noGrp="1"/>
          </p:cNvSpPr>
          <p:nvPr>
            <p:ph type="sldNum" sz="quarter" idx="5"/>
          </p:nvPr>
        </p:nvSpPr>
        <p:spPr/>
        <p:txBody>
          <a:bodyPr/>
          <a:lstStyle/>
          <a:p>
            <a:fld id="{0E0FF5FB-A82C-9741-94E6-62A4A36F90E6}" type="slidenum">
              <a:rPr lang="en-GB" altLang="en-US" smtClean="0"/>
              <a:pPr/>
              <a:t>10</a:t>
            </a:fld>
            <a:endParaRPr lang="en-GB" altLang="en-US"/>
          </a:p>
        </p:txBody>
      </p:sp>
    </p:spTree>
    <p:extLst>
      <p:ext uri="{BB962C8B-B14F-4D97-AF65-F5344CB8AC3E}">
        <p14:creationId xmlns:p14="http://schemas.microsoft.com/office/powerpoint/2010/main" val="3625368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Triune brain theory - The little book of Big Stuff about the Brain - Dr Andrew Curran chief </a:t>
            </a:r>
            <a:r>
              <a:rPr lang="en-US" dirty="0" err="1"/>
              <a:t>paediatric</a:t>
            </a:r>
            <a:r>
              <a:rPr lang="en-US" dirty="0"/>
              <a:t> neurologist at Alder Hay</a:t>
            </a:r>
          </a:p>
        </p:txBody>
      </p:sp>
      <p:sp>
        <p:nvSpPr>
          <p:cNvPr id="4" name="Slide Number Placeholder 3"/>
          <p:cNvSpPr>
            <a:spLocks noGrp="1"/>
          </p:cNvSpPr>
          <p:nvPr>
            <p:ph type="sldNum" sz="quarter" idx="5"/>
          </p:nvPr>
        </p:nvSpPr>
        <p:spPr/>
        <p:txBody>
          <a:bodyPr/>
          <a:lstStyle/>
          <a:p>
            <a:fld id="{8D3013EF-8DD8-EE40-BCF8-DFA2D05E894C}" type="slidenum">
              <a:rPr lang="en-US" smtClean="0"/>
              <a:t>12</a:t>
            </a:fld>
            <a:endParaRPr lang="en-US"/>
          </a:p>
        </p:txBody>
      </p:sp>
    </p:spTree>
    <p:extLst>
      <p:ext uri="{BB962C8B-B14F-4D97-AF65-F5344CB8AC3E}">
        <p14:creationId xmlns:p14="http://schemas.microsoft.com/office/powerpoint/2010/main" val="2451969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013EF-8DD8-EE40-BCF8-DFA2D05E894C}" type="slidenum">
              <a:rPr lang="en-US" smtClean="0"/>
              <a:t>13</a:t>
            </a:fld>
            <a:endParaRPr lang="en-US"/>
          </a:p>
        </p:txBody>
      </p:sp>
    </p:spTree>
    <p:extLst>
      <p:ext uri="{BB962C8B-B14F-4D97-AF65-F5344CB8AC3E}">
        <p14:creationId xmlns:p14="http://schemas.microsoft.com/office/powerpoint/2010/main" val="2531889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Footer Placeholder 4">
            <a:extLst>
              <a:ext uri="{FF2B5EF4-FFF2-40B4-BE49-F238E27FC236}">
                <a16:creationId xmlns:a16="http://schemas.microsoft.com/office/drawing/2014/main" xmlns="" id="{D8AD24CA-BCF9-614A-97FB-B2ADEB2BC7C0}"/>
              </a:ext>
            </a:extLst>
          </p:cNvPr>
          <p:cNvSpPr>
            <a:spLocks noGrp="1"/>
          </p:cNvSpPr>
          <p:nvPr>
            <p:ph type="ftr" sz="quarter" idx="10"/>
          </p:nvPr>
        </p:nvSpPr>
        <p:spPr/>
        <p:txBody>
          <a:bodyPr/>
          <a:lstStyle>
            <a:lvl1pPr>
              <a:defRPr/>
            </a:lvl1pPr>
          </a:lstStyle>
          <a:p>
            <a:pPr>
              <a:defRPr/>
            </a:pPr>
            <a:r>
              <a:rPr lang="en-GB" dirty="0" err="1"/>
              <a:t>www.richberryedcon.co.uk</a:t>
            </a:r>
            <a:endParaRPr lang="en-GB" dirty="0"/>
          </a:p>
        </p:txBody>
      </p:sp>
      <p:sp>
        <p:nvSpPr>
          <p:cNvPr id="7" name="Slide Number Placeholder 5">
            <a:extLst>
              <a:ext uri="{FF2B5EF4-FFF2-40B4-BE49-F238E27FC236}">
                <a16:creationId xmlns:a16="http://schemas.microsoft.com/office/drawing/2014/main" xmlns="" id="{6B062BA2-973B-5A43-BFCB-E50844E27C12}"/>
              </a:ext>
            </a:extLst>
          </p:cNvPr>
          <p:cNvSpPr>
            <a:spLocks noGrp="1"/>
          </p:cNvSpPr>
          <p:nvPr>
            <p:ph type="sldNum" sz="quarter" idx="11"/>
          </p:nvPr>
        </p:nvSpPr>
        <p:spPr/>
        <p:txBody>
          <a:bodyPr/>
          <a:lstStyle>
            <a:lvl1pPr>
              <a:defRPr/>
            </a:lvl1pPr>
          </a:lstStyle>
          <a:p>
            <a:r>
              <a:rPr lang="en-GB" altLang="en-US" dirty="0"/>
              <a:t>@</a:t>
            </a:r>
            <a:r>
              <a:rPr lang="en-GB" altLang="en-US" dirty="0" err="1"/>
              <a:t>RichBezzer</a:t>
            </a:r>
            <a:endParaRPr lang="en-GB" altLang="en-US" dirty="0"/>
          </a:p>
        </p:txBody>
      </p:sp>
    </p:spTree>
    <p:extLst>
      <p:ext uri="{BB962C8B-B14F-4D97-AF65-F5344CB8AC3E}">
        <p14:creationId xmlns:p14="http://schemas.microsoft.com/office/powerpoint/2010/main" val="1265006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91064" cy="1143000"/>
          </a:xfrm>
        </p:spPr>
        <p:txBody>
          <a:bodyPr>
            <a:norm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xmlns="" id="{4761CA3C-FAA1-CE49-8640-74C9503521CC}"/>
              </a:ext>
            </a:extLst>
          </p:cNvPr>
          <p:cNvSpPr>
            <a:spLocks noGrp="1"/>
          </p:cNvSpPr>
          <p:nvPr>
            <p:ph type="dt" sz="half" idx="10"/>
          </p:nvPr>
        </p:nvSpPr>
        <p:spPr/>
        <p:txBody>
          <a:bodyPr/>
          <a:lstStyle>
            <a:lvl1pPr>
              <a:defRPr/>
            </a:lvl1pPr>
          </a:lstStyle>
          <a:p>
            <a:pPr>
              <a:defRPr/>
            </a:pPr>
            <a:fld id="{4DAD6C3F-273C-894E-B4B6-B0D6BA14CD9B}" type="datetimeFigureOut">
              <a:rPr lang="en-GB"/>
              <a:pPr>
                <a:defRPr/>
              </a:pPr>
              <a:t>24/06/2021</a:t>
            </a:fld>
            <a:endParaRPr lang="en-GB"/>
          </a:p>
        </p:txBody>
      </p:sp>
      <p:sp>
        <p:nvSpPr>
          <p:cNvPr id="5" name="Footer Placeholder 4">
            <a:extLst>
              <a:ext uri="{FF2B5EF4-FFF2-40B4-BE49-F238E27FC236}">
                <a16:creationId xmlns:a16="http://schemas.microsoft.com/office/drawing/2014/main" xmlns="" id="{0A9B00A1-5AC9-8A47-82EC-0F5F2CA9C30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2267975B-7A18-A743-9EFF-1DE80167F1C0}"/>
              </a:ext>
            </a:extLst>
          </p:cNvPr>
          <p:cNvSpPr>
            <a:spLocks noGrp="1"/>
          </p:cNvSpPr>
          <p:nvPr>
            <p:ph type="sldNum" sz="quarter" idx="12"/>
          </p:nvPr>
        </p:nvSpPr>
        <p:spPr/>
        <p:txBody>
          <a:bodyPr/>
          <a:lstStyle>
            <a:lvl1pPr>
              <a:defRPr/>
            </a:lvl1pPr>
          </a:lstStyle>
          <a:p>
            <a:fld id="{4729B313-65E5-374F-AFD3-170AB4A1E095}" type="slidenum">
              <a:rPr lang="en-GB" altLang="en-US"/>
              <a:pPr/>
              <a:t>‹#›</a:t>
            </a:fld>
            <a:endParaRPr lang="en-GB" altLang="en-US"/>
          </a:p>
        </p:txBody>
      </p:sp>
    </p:spTree>
    <p:extLst>
      <p:ext uri="{BB962C8B-B14F-4D97-AF65-F5344CB8AC3E}">
        <p14:creationId xmlns:p14="http://schemas.microsoft.com/office/powerpoint/2010/main" val="219458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12776"/>
            <a:ext cx="2057400" cy="4713387"/>
          </a:xfrm>
        </p:spPr>
        <p:txBody>
          <a:bodyPr vert="eaVert"/>
          <a:lstStyle>
            <a:lvl1pPr>
              <a:defRPr sz="32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xmlns="" id="{E3A3D014-107C-7B43-A491-74C184DAD5CD}"/>
              </a:ext>
            </a:extLst>
          </p:cNvPr>
          <p:cNvSpPr>
            <a:spLocks noGrp="1"/>
          </p:cNvSpPr>
          <p:nvPr>
            <p:ph type="dt" sz="half" idx="10"/>
          </p:nvPr>
        </p:nvSpPr>
        <p:spPr/>
        <p:txBody>
          <a:bodyPr/>
          <a:lstStyle>
            <a:lvl1pPr>
              <a:defRPr/>
            </a:lvl1pPr>
          </a:lstStyle>
          <a:p>
            <a:pPr>
              <a:defRPr/>
            </a:pPr>
            <a:fld id="{8D1DCCAA-675E-7044-A721-85E6D6C23D5D}" type="datetimeFigureOut">
              <a:rPr lang="en-GB"/>
              <a:pPr>
                <a:defRPr/>
              </a:pPr>
              <a:t>24/06/2021</a:t>
            </a:fld>
            <a:endParaRPr lang="en-GB"/>
          </a:p>
        </p:txBody>
      </p:sp>
      <p:sp>
        <p:nvSpPr>
          <p:cNvPr id="5" name="Footer Placeholder 4">
            <a:extLst>
              <a:ext uri="{FF2B5EF4-FFF2-40B4-BE49-F238E27FC236}">
                <a16:creationId xmlns:a16="http://schemas.microsoft.com/office/drawing/2014/main" xmlns="" id="{FCD283FF-0822-344A-ADC7-83A0B75034A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273CD1C4-C518-DC41-8DED-27847B08DCBD}"/>
              </a:ext>
            </a:extLst>
          </p:cNvPr>
          <p:cNvSpPr>
            <a:spLocks noGrp="1"/>
          </p:cNvSpPr>
          <p:nvPr>
            <p:ph type="sldNum" sz="quarter" idx="12"/>
          </p:nvPr>
        </p:nvSpPr>
        <p:spPr/>
        <p:txBody>
          <a:bodyPr/>
          <a:lstStyle>
            <a:lvl1pPr>
              <a:defRPr/>
            </a:lvl1pPr>
          </a:lstStyle>
          <a:p>
            <a:fld id="{859E1F92-C132-5244-8D8A-A32B3769510E}" type="slidenum">
              <a:rPr lang="en-GB" altLang="en-US"/>
              <a:pPr/>
              <a:t>‹#›</a:t>
            </a:fld>
            <a:endParaRPr lang="en-GB" altLang="en-US"/>
          </a:p>
        </p:txBody>
      </p:sp>
    </p:spTree>
    <p:extLst>
      <p:ext uri="{BB962C8B-B14F-4D97-AF65-F5344CB8AC3E}">
        <p14:creationId xmlns:p14="http://schemas.microsoft.com/office/powerpoint/2010/main" val="817918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GB"/>
              <a:t>Click to edit Master title style</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160EA64-D806-43AC-9DF2-F8C432F32B4C}" type="datetimeFigureOut">
              <a:rPr lang="en-US" smtClean="0"/>
              <a:pPr/>
              <a:t>6/24/2021</a:t>
            </a:fld>
            <a:endParaRPr lang="en-US" dirty="0"/>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49AA2C54-4B5A-B845-ACB0-E8B07C57A051}" type="slidenum">
              <a:rPr lang="en-GB" altLang="en-US" smtClean="0"/>
              <a:pPr/>
              <a:t>‹#›</a:t>
            </a:fld>
            <a:endParaRPr lang="en-GB" altLang="en-US"/>
          </a:p>
        </p:txBody>
      </p:sp>
    </p:spTree>
    <p:extLst>
      <p:ext uri="{BB962C8B-B14F-4D97-AF65-F5344CB8AC3E}">
        <p14:creationId xmlns:p14="http://schemas.microsoft.com/office/powerpoint/2010/main" val="1464534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a:defRPr/>
            </a:pPr>
            <a:fld id="{F3DF54DE-74F2-F447-B268-0423FE11B9A7}" type="datetimeFigureOut">
              <a:rPr lang="en-GB" smtClean="0"/>
              <a:pPr>
                <a:defRPr/>
              </a:pPr>
              <a:t>24/06/2021</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6C1DFBF2-4E8A-4A4B-A957-5EF7B2E9D7EC}" type="slidenum">
              <a:rPr lang="en-GB" altLang="en-US" smtClean="0"/>
              <a:pPr/>
              <a:t>‹#›</a:t>
            </a:fld>
            <a:endParaRPr lang="en-GB" altLang="en-US"/>
          </a:p>
        </p:txBody>
      </p:sp>
    </p:spTree>
    <p:extLst>
      <p:ext uri="{BB962C8B-B14F-4D97-AF65-F5344CB8AC3E}">
        <p14:creationId xmlns:p14="http://schemas.microsoft.com/office/powerpoint/2010/main" val="1736282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GB"/>
              <a:t>Click to edit Master title style</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a:defRPr/>
            </a:pPr>
            <a:fld id="{AF3B2266-4C6B-6545-9D71-A6588C75161B}" type="datetimeFigureOut">
              <a:rPr lang="en-GB" smtClean="0"/>
              <a:pPr>
                <a:defRPr/>
              </a:pPr>
              <a:t>24/06/2021</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28621524-DD24-2240-91EE-828BB4C9D913}" type="slidenum">
              <a:rPr lang="en-GB" altLang="en-US" smtClean="0"/>
              <a:pPr/>
              <a:t>‹#›</a:t>
            </a:fld>
            <a:endParaRPr lang="en-GB" altLang="en-US"/>
          </a:p>
        </p:txBody>
      </p:sp>
    </p:spTree>
    <p:extLst>
      <p:ext uri="{BB962C8B-B14F-4D97-AF65-F5344CB8AC3E}">
        <p14:creationId xmlns:p14="http://schemas.microsoft.com/office/powerpoint/2010/main" val="1028638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pPr>
              <a:defRPr/>
            </a:pPr>
            <a:fld id="{F3DF54DE-74F2-F447-B268-0423FE11B9A7}" type="datetimeFigureOut">
              <a:rPr lang="en-GB" smtClean="0"/>
              <a:pPr>
                <a:defRPr/>
              </a:pPr>
              <a:t>24/06/2021</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fld id="{6C1DFBF2-4E8A-4A4B-A957-5EF7B2E9D7EC}" type="slidenum">
              <a:rPr lang="en-GB" altLang="en-US" smtClean="0"/>
              <a:pPr/>
              <a:t>‹#›</a:t>
            </a:fld>
            <a:endParaRPr lang="en-GB" altLang="en-US"/>
          </a:p>
        </p:txBody>
      </p:sp>
    </p:spTree>
    <p:extLst>
      <p:ext uri="{BB962C8B-B14F-4D97-AF65-F5344CB8AC3E}">
        <p14:creationId xmlns:p14="http://schemas.microsoft.com/office/powerpoint/2010/main" val="1279221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pPr>
              <a:defRPr/>
            </a:pPr>
            <a:fld id="{F3DF54DE-74F2-F447-B268-0423FE11B9A7}" type="datetimeFigureOut">
              <a:rPr lang="en-GB" smtClean="0"/>
              <a:pPr>
                <a:defRPr/>
              </a:pPr>
              <a:t>24/06/2021</a:t>
            </a:fld>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fld id="{6C1DFBF2-4E8A-4A4B-A957-5EF7B2E9D7EC}" type="slidenum">
              <a:rPr lang="en-GB" altLang="en-US" smtClean="0"/>
              <a:pPr/>
              <a:t>‹#›</a:t>
            </a:fld>
            <a:endParaRPr lang="en-GB" altLang="en-US"/>
          </a:p>
        </p:txBody>
      </p:sp>
    </p:spTree>
    <p:extLst>
      <p:ext uri="{BB962C8B-B14F-4D97-AF65-F5344CB8AC3E}">
        <p14:creationId xmlns:p14="http://schemas.microsoft.com/office/powerpoint/2010/main" val="3877738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pPr>
              <a:defRPr/>
            </a:pPr>
            <a:fld id="{90678EE0-07B6-E845-AD7F-B92D31462DB5}" type="datetimeFigureOut">
              <a:rPr lang="en-GB" smtClean="0"/>
              <a:pPr>
                <a:defRPr/>
              </a:pPr>
              <a:t>24/06/2021</a:t>
            </a:fld>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fld id="{D4E2C361-2FDD-984E-8EF5-6B5A53377ECC}" type="slidenum">
              <a:rPr lang="en-GB" altLang="en-US" smtClean="0"/>
              <a:pPr/>
              <a:t>‹#›</a:t>
            </a:fld>
            <a:endParaRPr lang="en-GB" altLang="en-US"/>
          </a:p>
        </p:txBody>
      </p:sp>
    </p:spTree>
    <p:extLst>
      <p:ext uri="{BB962C8B-B14F-4D97-AF65-F5344CB8AC3E}">
        <p14:creationId xmlns:p14="http://schemas.microsoft.com/office/powerpoint/2010/main" val="1203169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EC6D22F-4BD3-9542-AC6D-57D57B9740C8}" type="datetimeFigureOut">
              <a:rPr lang="en-GB" smtClean="0"/>
              <a:pPr>
                <a:defRPr/>
              </a:pPr>
              <a:t>24/06/2021</a:t>
            </a:fld>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fld id="{650391D7-6AD7-9340-BD06-247D0A08D21C}" type="slidenum">
              <a:rPr lang="en-GB" altLang="en-US" smtClean="0"/>
              <a:pPr/>
              <a:t>‹#›</a:t>
            </a:fld>
            <a:endParaRPr lang="en-GB" altLang="en-US"/>
          </a:p>
        </p:txBody>
      </p:sp>
    </p:spTree>
    <p:extLst>
      <p:ext uri="{BB962C8B-B14F-4D97-AF65-F5344CB8AC3E}">
        <p14:creationId xmlns:p14="http://schemas.microsoft.com/office/powerpoint/2010/main" val="2423250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GB"/>
              <a:t>Click to edit Master title style</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a:defRPr/>
            </a:pPr>
            <a:fld id="{F3DF54DE-74F2-F447-B268-0423FE11B9A7}" type="datetimeFigureOut">
              <a:rPr lang="en-GB" smtClean="0"/>
              <a:pPr>
                <a:defRPr/>
              </a:pPr>
              <a:t>24/06/2021</a:t>
            </a:fld>
            <a:endParaRPr lang="en-GB"/>
          </a:p>
        </p:txBody>
      </p:sp>
      <p:sp>
        <p:nvSpPr>
          <p:cNvPr id="6" name="Footer Placeholder 5"/>
          <p:cNvSpPr>
            <a:spLocks noGrp="1"/>
          </p:cNvSpPr>
          <p:nvPr>
            <p:ph type="ftr" sz="quarter" idx="11"/>
          </p:nvPr>
        </p:nvSpPr>
        <p:spPr/>
        <p:txBody>
          <a:bodyPr/>
          <a:lstStyle/>
          <a:p>
            <a:pPr>
              <a:defRPr/>
            </a:pPr>
            <a:endParaRPr lang="en-GB" dirty="0"/>
          </a:p>
        </p:txBody>
      </p:sp>
      <p:sp>
        <p:nvSpPr>
          <p:cNvPr id="7" name="Slide Number Placeholder 6"/>
          <p:cNvSpPr>
            <a:spLocks noGrp="1"/>
          </p:cNvSpPr>
          <p:nvPr>
            <p:ph type="sldNum" sz="quarter" idx="12"/>
          </p:nvPr>
        </p:nvSpPr>
        <p:spPr/>
        <p:txBody>
          <a:bodyPr/>
          <a:lstStyle/>
          <a:p>
            <a:fld id="{6C1DFBF2-4E8A-4A4B-A957-5EF7B2E9D7EC}" type="slidenum">
              <a:rPr lang="en-GB" altLang="en-US" smtClean="0"/>
              <a:pPr/>
              <a:t>‹#›</a:t>
            </a:fld>
            <a:endParaRPr lang="en-GB" altLang="en-US"/>
          </a:p>
        </p:txBody>
      </p:sp>
    </p:spTree>
    <p:extLst>
      <p:ext uri="{BB962C8B-B14F-4D97-AF65-F5344CB8AC3E}">
        <p14:creationId xmlns:p14="http://schemas.microsoft.com/office/powerpoint/2010/main" val="798718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03032" cy="1143000"/>
          </a:xfrm>
        </p:spPr>
        <p:txBody>
          <a:bodyPr>
            <a:norm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xmlns="" id="{C1766E52-FA54-AD49-AAD7-3BF01750875A}"/>
              </a:ext>
            </a:extLst>
          </p:cNvPr>
          <p:cNvSpPr>
            <a:spLocks noGrp="1"/>
          </p:cNvSpPr>
          <p:nvPr>
            <p:ph type="dt" sz="half" idx="10"/>
          </p:nvPr>
        </p:nvSpPr>
        <p:spPr/>
        <p:txBody>
          <a:bodyPr/>
          <a:lstStyle>
            <a:lvl1pPr>
              <a:defRPr/>
            </a:lvl1pPr>
          </a:lstStyle>
          <a:p>
            <a:pPr>
              <a:defRPr/>
            </a:pPr>
            <a:fld id="{627C0F24-F1B5-1046-AF50-A146BC518852}" type="datetimeFigureOut">
              <a:rPr lang="en-GB"/>
              <a:pPr>
                <a:defRPr/>
              </a:pPr>
              <a:t>24/06/2021</a:t>
            </a:fld>
            <a:endParaRPr lang="en-GB"/>
          </a:p>
        </p:txBody>
      </p:sp>
      <p:sp>
        <p:nvSpPr>
          <p:cNvPr id="5" name="Footer Placeholder 4">
            <a:extLst>
              <a:ext uri="{FF2B5EF4-FFF2-40B4-BE49-F238E27FC236}">
                <a16:creationId xmlns:a16="http://schemas.microsoft.com/office/drawing/2014/main" xmlns="" id="{6F5111C1-88CF-A14B-B3A6-354BCE7F267B}"/>
              </a:ext>
            </a:extLst>
          </p:cNvPr>
          <p:cNvSpPr>
            <a:spLocks noGrp="1"/>
          </p:cNvSpPr>
          <p:nvPr>
            <p:ph type="ftr" sz="quarter" idx="11"/>
          </p:nvPr>
        </p:nvSpPr>
        <p:spPr/>
        <p:txBody>
          <a:bodyPr/>
          <a:lstStyle>
            <a:lvl1pPr>
              <a:defRPr/>
            </a:lvl1pPr>
          </a:lstStyle>
          <a:p>
            <a:pPr>
              <a:defRPr/>
            </a:pPr>
            <a:r>
              <a:rPr lang="en-GB" dirty="0" err="1"/>
              <a:t>www.richberryedcon.co.uk</a:t>
            </a:r>
            <a:endParaRPr lang="en-GB" dirty="0"/>
          </a:p>
        </p:txBody>
      </p:sp>
      <p:sp>
        <p:nvSpPr>
          <p:cNvPr id="6" name="Slide Number Placeholder 5">
            <a:extLst>
              <a:ext uri="{FF2B5EF4-FFF2-40B4-BE49-F238E27FC236}">
                <a16:creationId xmlns:a16="http://schemas.microsoft.com/office/drawing/2014/main" xmlns="" id="{6A9FF2ED-945A-714F-ABDB-F398B67ECF05}"/>
              </a:ext>
            </a:extLst>
          </p:cNvPr>
          <p:cNvSpPr>
            <a:spLocks noGrp="1"/>
          </p:cNvSpPr>
          <p:nvPr>
            <p:ph type="sldNum" sz="quarter" idx="12"/>
          </p:nvPr>
        </p:nvSpPr>
        <p:spPr/>
        <p:txBody>
          <a:bodyPr/>
          <a:lstStyle>
            <a:lvl1pPr>
              <a:defRPr/>
            </a:lvl1pPr>
          </a:lstStyle>
          <a:p>
            <a:r>
              <a:rPr lang="en-GB" altLang="en-US" dirty="0"/>
              <a:t>@</a:t>
            </a:r>
            <a:r>
              <a:rPr lang="en-GB" altLang="en-US" dirty="0" err="1"/>
              <a:t>RichBezzer</a:t>
            </a:r>
            <a:endParaRPr lang="en-GB" altLang="en-US" dirty="0"/>
          </a:p>
        </p:txBody>
      </p:sp>
    </p:spTree>
    <p:extLst>
      <p:ext uri="{BB962C8B-B14F-4D97-AF65-F5344CB8AC3E}">
        <p14:creationId xmlns:p14="http://schemas.microsoft.com/office/powerpoint/2010/main" val="161748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GB"/>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GB"/>
              <a:t>Click icon to add picture</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2914357" y="6041361"/>
            <a:ext cx="732659" cy="365125"/>
          </a:xfrm>
        </p:spPr>
        <p:txBody>
          <a:bodyPr/>
          <a:lstStyle/>
          <a:p>
            <a:pPr>
              <a:defRPr/>
            </a:pPr>
            <a:fld id="{F3DF54DE-74F2-F447-B268-0423FE11B9A7}" type="datetimeFigureOut">
              <a:rPr lang="en-GB" smtClean="0"/>
              <a:pPr>
                <a:defRPr/>
              </a:pPr>
              <a:t>24/06/2021</a:t>
            </a:fld>
            <a:endParaRPr lang="en-GB"/>
          </a:p>
        </p:txBody>
      </p:sp>
      <p:sp>
        <p:nvSpPr>
          <p:cNvPr id="6" name="Footer Placeholder 5"/>
          <p:cNvSpPr>
            <a:spLocks noGrp="1"/>
          </p:cNvSpPr>
          <p:nvPr>
            <p:ph type="ftr" sz="quarter" idx="11"/>
          </p:nvPr>
        </p:nvSpPr>
        <p:spPr>
          <a:xfrm>
            <a:off x="442797" y="6041361"/>
            <a:ext cx="2471560" cy="365125"/>
          </a:xfrm>
        </p:spPr>
        <p:txBody>
          <a:bodyPr/>
          <a:lstStyle/>
          <a:p>
            <a:pPr>
              <a:defRPr/>
            </a:pPr>
            <a:endParaRPr lang="en-GB"/>
          </a:p>
        </p:txBody>
      </p:sp>
      <p:sp>
        <p:nvSpPr>
          <p:cNvPr id="7" name="Slide Number Placeholder 6"/>
          <p:cNvSpPr>
            <a:spLocks noGrp="1"/>
          </p:cNvSpPr>
          <p:nvPr>
            <p:ph type="sldNum" sz="quarter" idx="12"/>
          </p:nvPr>
        </p:nvSpPr>
        <p:spPr>
          <a:xfrm>
            <a:off x="3647017" y="5915887"/>
            <a:ext cx="796616" cy="490599"/>
          </a:xfrm>
        </p:spPr>
        <p:txBody>
          <a:bodyPr/>
          <a:lstStyle/>
          <a:p>
            <a:fld id="{6C1DFBF2-4E8A-4A4B-A957-5EF7B2E9D7EC}" type="slidenum">
              <a:rPr lang="en-GB" altLang="en-US" smtClean="0"/>
              <a:pPr/>
              <a:t>‹#›</a:t>
            </a:fld>
            <a:endParaRPr lang="en-GB" altLang="en-US"/>
          </a:p>
        </p:txBody>
      </p:sp>
    </p:spTree>
    <p:extLst>
      <p:ext uri="{BB962C8B-B14F-4D97-AF65-F5344CB8AC3E}">
        <p14:creationId xmlns:p14="http://schemas.microsoft.com/office/powerpoint/2010/main" val="104220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GB"/>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GB"/>
              <a:t>Click icon to add picture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a:defRPr/>
            </a:pPr>
            <a:fld id="{F3DF54DE-74F2-F447-B268-0423FE11B9A7}" type="datetimeFigureOut">
              <a:rPr lang="en-GB" smtClean="0"/>
              <a:pPr>
                <a:defRPr/>
              </a:pPr>
              <a:t>24/06/2021</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fld id="{6C1DFBF2-4E8A-4A4B-A957-5EF7B2E9D7EC}" type="slidenum">
              <a:rPr lang="en-GB" altLang="en-US" smtClean="0"/>
              <a:pPr/>
              <a:t>‹#›</a:t>
            </a:fld>
            <a:endParaRPr lang="en-GB" altLang="en-US"/>
          </a:p>
        </p:txBody>
      </p:sp>
    </p:spTree>
    <p:extLst>
      <p:ext uri="{BB962C8B-B14F-4D97-AF65-F5344CB8AC3E}">
        <p14:creationId xmlns:p14="http://schemas.microsoft.com/office/powerpoint/2010/main" val="2017566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GB"/>
              <a:t>Click to edit Master title style</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GB"/>
              <a:t>Click to edit Master text styles</a:t>
            </a:r>
          </a:p>
        </p:txBody>
      </p:sp>
      <p:sp>
        <p:nvSpPr>
          <p:cNvPr id="4" name="Date Placeholder 3"/>
          <p:cNvSpPr>
            <a:spLocks noGrp="1"/>
          </p:cNvSpPr>
          <p:nvPr>
            <p:ph type="dt" sz="half" idx="10"/>
          </p:nvPr>
        </p:nvSpPr>
        <p:spPr/>
        <p:txBody>
          <a:bodyPr/>
          <a:lstStyle/>
          <a:p>
            <a:pPr>
              <a:defRPr/>
            </a:pPr>
            <a:fld id="{F3DF54DE-74F2-F447-B268-0423FE11B9A7}" type="datetimeFigureOut">
              <a:rPr lang="en-GB" smtClean="0"/>
              <a:pPr>
                <a:defRPr/>
              </a:pPr>
              <a:t>24/06/2021</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6C1DFBF2-4E8A-4A4B-A957-5EF7B2E9D7EC}" type="slidenum">
              <a:rPr lang="en-GB" altLang="en-US" smtClean="0"/>
              <a:pPr/>
              <a:t>‹#›</a:t>
            </a:fld>
            <a:endParaRPr lang="en-GB" altLang="en-US"/>
          </a:p>
        </p:txBody>
      </p:sp>
    </p:spTree>
    <p:extLst>
      <p:ext uri="{BB962C8B-B14F-4D97-AF65-F5344CB8AC3E}">
        <p14:creationId xmlns:p14="http://schemas.microsoft.com/office/powerpoint/2010/main" val="687172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GB"/>
              <a:t>Click to edit Master title style</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GB"/>
              <a:t>Click to edit Master text styles</a:t>
            </a:r>
          </a:p>
        </p:txBody>
      </p:sp>
      <p:sp>
        <p:nvSpPr>
          <p:cNvPr id="2" name="Date Placeholder 1"/>
          <p:cNvSpPr>
            <a:spLocks noGrp="1"/>
          </p:cNvSpPr>
          <p:nvPr>
            <p:ph type="dt" sz="half" idx="10"/>
          </p:nvPr>
        </p:nvSpPr>
        <p:spPr/>
        <p:txBody>
          <a:bodyPr/>
          <a:lstStyle/>
          <a:p>
            <a:pPr>
              <a:defRPr/>
            </a:pPr>
            <a:fld id="{F3DF54DE-74F2-F447-B268-0423FE11B9A7}" type="datetimeFigureOut">
              <a:rPr lang="en-GB" smtClean="0"/>
              <a:pPr>
                <a:defRPr/>
              </a:pPr>
              <a:t>24/06/2021</a:t>
            </a:fld>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fld id="{6C1DFBF2-4E8A-4A4B-A957-5EF7B2E9D7EC}" type="slidenum">
              <a:rPr lang="en-GB" altLang="en-US" smtClean="0"/>
              <a:pPr/>
              <a:t>‹#›</a:t>
            </a:fld>
            <a:endParaRPr lang="en-GB" altLang="en-US"/>
          </a:p>
        </p:txBody>
      </p:sp>
    </p:spTree>
    <p:extLst>
      <p:ext uri="{BB962C8B-B14F-4D97-AF65-F5344CB8AC3E}">
        <p14:creationId xmlns:p14="http://schemas.microsoft.com/office/powerpoint/2010/main" val="707473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a:defRPr/>
            </a:pPr>
            <a:fld id="{F3DF54DE-74F2-F447-B268-0423FE11B9A7}" type="datetimeFigureOut">
              <a:rPr lang="en-GB" smtClean="0"/>
              <a:pPr>
                <a:defRPr/>
              </a:pPr>
              <a:t>24/06/2021</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6C1DFBF2-4E8A-4A4B-A957-5EF7B2E9D7EC}" type="slidenum">
              <a:rPr lang="en-GB" altLang="en-US" smtClean="0"/>
              <a:pPr/>
              <a:t>‹#›</a:t>
            </a:fld>
            <a:endParaRPr lang="en-GB" altLang="en-US"/>
          </a:p>
        </p:txBody>
      </p:sp>
    </p:spTree>
    <p:extLst>
      <p:ext uri="{BB962C8B-B14F-4D97-AF65-F5344CB8AC3E}">
        <p14:creationId xmlns:p14="http://schemas.microsoft.com/office/powerpoint/2010/main" val="11290218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a:defRPr/>
            </a:pPr>
            <a:fld id="{F3DF54DE-74F2-F447-B268-0423FE11B9A7}" type="datetimeFigureOut">
              <a:rPr lang="en-GB" smtClean="0"/>
              <a:pPr>
                <a:defRPr/>
              </a:pPr>
              <a:t>24/06/2021</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6C1DFBF2-4E8A-4A4B-A957-5EF7B2E9D7EC}" type="slidenum">
              <a:rPr lang="en-GB" altLang="en-US" smtClean="0"/>
              <a:pPr/>
              <a:t>‹#›</a:t>
            </a:fld>
            <a:endParaRPr lang="en-GB" altLang="en-US"/>
          </a:p>
        </p:txBody>
      </p:sp>
    </p:spTree>
    <p:extLst>
      <p:ext uri="{BB962C8B-B14F-4D97-AF65-F5344CB8AC3E}">
        <p14:creationId xmlns:p14="http://schemas.microsoft.com/office/powerpoint/2010/main" val="17977125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94761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1" cap="a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5941B18E-6137-6F4D-9715-DF47AA626FF1}"/>
              </a:ext>
            </a:extLst>
          </p:cNvPr>
          <p:cNvSpPr>
            <a:spLocks noGrp="1"/>
          </p:cNvSpPr>
          <p:nvPr>
            <p:ph type="dt" sz="half" idx="10"/>
          </p:nvPr>
        </p:nvSpPr>
        <p:spPr/>
        <p:txBody>
          <a:bodyPr/>
          <a:lstStyle>
            <a:lvl1pPr>
              <a:defRPr/>
            </a:lvl1pPr>
          </a:lstStyle>
          <a:p>
            <a:pPr>
              <a:defRPr/>
            </a:pPr>
            <a:fld id="{AF3B2266-4C6B-6545-9D71-A6588C75161B}" type="datetimeFigureOut">
              <a:rPr lang="en-GB"/>
              <a:pPr>
                <a:defRPr/>
              </a:pPr>
              <a:t>24/06/2021</a:t>
            </a:fld>
            <a:endParaRPr lang="en-GB"/>
          </a:p>
        </p:txBody>
      </p:sp>
      <p:sp>
        <p:nvSpPr>
          <p:cNvPr id="5" name="Footer Placeholder 4">
            <a:extLst>
              <a:ext uri="{FF2B5EF4-FFF2-40B4-BE49-F238E27FC236}">
                <a16:creationId xmlns:a16="http://schemas.microsoft.com/office/drawing/2014/main" xmlns="" id="{807FCE3A-3F97-0944-A495-C5947256C66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237347D9-8494-6A43-BF02-CB1B8ED55E95}"/>
              </a:ext>
            </a:extLst>
          </p:cNvPr>
          <p:cNvSpPr>
            <a:spLocks noGrp="1"/>
          </p:cNvSpPr>
          <p:nvPr>
            <p:ph type="sldNum" sz="quarter" idx="12"/>
          </p:nvPr>
        </p:nvSpPr>
        <p:spPr/>
        <p:txBody>
          <a:bodyPr/>
          <a:lstStyle>
            <a:lvl1pPr>
              <a:defRPr/>
            </a:lvl1pPr>
          </a:lstStyle>
          <a:p>
            <a:fld id="{28621524-DD24-2240-91EE-828BB4C9D913}" type="slidenum">
              <a:rPr lang="en-GB" altLang="en-US"/>
              <a:pPr/>
              <a:t>‹#›</a:t>
            </a:fld>
            <a:endParaRPr lang="en-GB" altLang="en-US"/>
          </a:p>
        </p:txBody>
      </p:sp>
    </p:spTree>
    <p:extLst>
      <p:ext uri="{BB962C8B-B14F-4D97-AF65-F5344CB8AC3E}">
        <p14:creationId xmlns:p14="http://schemas.microsoft.com/office/powerpoint/2010/main" val="3534050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03032" cy="1143000"/>
          </a:xfrm>
        </p:spPr>
        <p:txBody>
          <a:bodyPr>
            <a:norm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3">
            <a:extLst>
              <a:ext uri="{FF2B5EF4-FFF2-40B4-BE49-F238E27FC236}">
                <a16:creationId xmlns:a16="http://schemas.microsoft.com/office/drawing/2014/main" xmlns="" id="{9AF2B1EC-5D00-554E-AAD4-8583A1E4C951}"/>
              </a:ext>
            </a:extLst>
          </p:cNvPr>
          <p:cNvSpPr>
            <a:spLocks noGrp="1"/>
          </p:cNvSpPr>
          <p:nvPr>
            <p:ph type="dt" sz="half" idx="10"/>
          </p:nvPr>
        </p:nvSpPr>
        <p:spPr/>
        <p:txBody>
          <a:bodyPr/>
          <a:lstStyle>
            <a:lvl1pPr>
              <a:defRPr/>
            </a:lvl1pPr>
          </a:lstStyle>
          <a:p>
            <a:pPr>
              <a:defRPr/>
            </a:pPr>
            <a:fld id="{18C82F57-D01D-5E40-92EC-2CBF547BAE49}" type="datetimeFigureOut">
              <a:rPr lang="en-GB"/>
              <a:pPr>
                <a:defRPr/>
              </a:pPr>
              <a:t>24/06/2021</a:t>
            </a:fld>
            <a:endParaRPr lang="en-GB"/>
          </a:p>
        </p:txBody>
      </p:sp>
      <p:sp>
        <p:nvSpPr>
          <p:cNvPr id="6" name="Footer Placeholder 4">
            <a:extLst>
              <a:ext uri="{FF2B5EF4-FFF2-40B4-BE49-F238E27FC236}">
                <a16:creationId xmlns:a16="http://schemas.microsoft.com/office/drawing/2014/main" xmlns="" id="{31109717-6F9A-7245-8DDB-DEA6665F06E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xmlns="" id="{BDD5A22A-B724-9A44-A91B-F5FF66263CA9}"/>
              </a:ext>
            </a:extLst>
          </p:cNvPr>
          <p:cNvSpPr>
            <a:spLocks noGrp="1"/>
          </p:cNvSpPr>
          <p:nvPr>
            <p:ph type="sldNum" sz="quarter" idx="12"/>
          </p:nvPr>
        </p:nvSpPr>
        <p:spPr/>
        <p:txBody>
          <a:bodyPr/>
          <a:lstStyle>
            <a:lvl1pPr>
              <a:defRPr/>
            </a:lvl1pPr>
          </a:lstStyle>
          <a:p>
            <a:fld id="{53CF58BB-D127-0D44-ADE4-92BA0B0303ED}" type="slidenum">
              <a:rPr lang="en-GB" altLang="en-US"/>
              <a:pPr/>
              <a:t>‹#›</a:t>
            </a:fld>
            <a:endParaRPr lang="en-GB" altLang="en-US"/>
          </a:p>
        </p:txBody>
      </p:sp>
    </p:spTree>
    <p:extLst>
      <p:ext uri="{BB962C8B-B14F-4D97-AF65-F5344CB8AC3E}">
        <p14:creationId xmlns:p14="http://schemas.microsoft.com/office/powerpoint/2010/main" val="2109163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75040" cy="1143000"/>
          </a:xfrm>
        </p:spPr>
        <p:txBody>
          <a:bodyPr>
            <a:norm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3">
            <a:extLst>
              <a:ext uri="{FF2B5EF4-FFF2-40B4-BE49-F238E27FC236}">
                <a16:creationId xmlns:a16="http://schemas.microsoft.com/office/drawing/2014/main" xmlns="" id="{6E209AC4-9305-C044-BFC7-B84D7BA07A0D}"/>
              </a:ext>
            </a:extLst>
          </p:cNvPr>
          <p:cNvSpPr>
            <a:spLocks noGrp="1"/>
          </p:cNvSpPr>
          <p:nvPr>
            <p:ph type="dt" sz="half" idx="10"/>
          </p:nvPr>
        </p:nvSpPr>
        <p:spPr/>
        <p:txBody>
          <a:bodyPr/>
          <a:lstStyle>
            <a:lvl1pPr>
              <a:defRPr/>
            </a:lvl1pPr>
          </a:lstStyle>
          <a:p>
            <a:pPr>
              <a:defRPr/>
            </a:pPr>
            <a:fld id="{E88D8BF9-2BC6-6843-81ED-CC5F281C0F3B}" type="datetimeFigureOut">
              <a:rPr lang="en-GB"/>
              <a:pPr>
                <a:defRPr/>
              </a:pPr>
              <a:t>24/06/2021</a:t>
            </a:fld>
            <a:endParaRPr lang="en-GB"/>
          </a:p>
        </p:txBody>
      </p:sp>
      <p:sp>
        <p:nvSpPr>
          <p:cNvPr id="8" name="Footer Placeholder 4">
            <a:extLst>
              <a:ext uri="{FF2B5EF4-FFF2-40B4-BE49-F238E27FC236}">
                <a16:creationId xmlns:a16="http://schemas.microsoft.com/office/drawing/2014/main" xmlns="" id="{1A8F2CDE-E420-9E43-8747-06EF004F7CB1}"/>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xmlns="" id="{0063301B-57A8-4040-8E70-EF74955F9042}"/>
              </a:ext>
            </a:extLst>
          </p:cNvPr>
          <p:cNvSpPr>
            <a:spLocks noGrp="1"/>
          </p:cNvSpPr>
          <p:nvPr>
            <p:ph type="sldNum" sz="quarter" idx="12"/>
          </p:nvPr>
        </p:nvSpPr>
        <p:spPr/>
        <p:txBody>
          <a:bodyPr/>
          <a:lstStyle>
            <a:lvl1pPr>
              <a:defRPr/>
            </a:lvl1pPr>
          </a:lstStyle>
          <a:p>
            <a:fld id="{ECC12A92-8AB6-9542-B4F8-DBFC5C06E191}" type="slidenum">
              <a:rPr lang="en-GB" altLang="en-US"/>
              <a:pPr/>
              <a:t>‹#›</a:t>
            </a:fld>
            <a:endParaRPr lang="en-GB" altLang="en-US"/>
          </a:p>
        </p:txBody>
      </p:sp>
    </p:spTree>
    <p:extLst>
      <p:ext uri="{BB962C8B-B14F-4D97-AF65-F5344CB8AC3E}">
        <p14:creationId xmlns:p14="http://schemas.microsoft.com/office/powerpoint/2010/main" val="1760429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131024" cy="1143000"/>
          </a:xfrm>
        </p:spPr>
        <p:txBody>
          <a:bodyPr>
            <a:norm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Date Placeholder 3">
            <a:extLst>
              <a:ext uri="{FF2B5EF4-FFF2-40B4-BE49-F238E27FC236}">
                <a16:creationId xmlns:a16="http://schemas.microsoft.com/office/drawing/2014/main" xmlns="" id="{E7381034-048B-7A42-85BD-AA6BAEAF8929}"/>
              </a:ext>
            </a:extLst>
          </p:cNvPr>
          <p:cNvSpPr>
            <a:spLocks noGrp="1"/>
          </p:cNvSpPr>
          <p:nvPr>
            <p:ph type="dt" sz="half" idx="10"/>
          </p:nvPr>
        </p:nvSpPr>
        <p:spPr/>
        <p:txBody>
          <a:bodyPr/>
          <a:lstStyle>
            <a:lvl1pPr>
              <a:defRPr/>
            </a:lvl1pPr>
          </a:lstStyle>
          <a:p>
            <a:pPr>
              <a:defRPr/>
            </a:pPr>
            <a:fld id="{90678EE0-07B6-E845-AD7F-B92D31462DB5}" type="datetimeFigureOut">
              <a:rPr lang="en-GB"/>
              <a:pPr>
                <a:defRPr/>
              </a:pPr>
              <a:t>24/06/2021</a:t>
            </a:fld>
            <a:endParaRPr lang="en-GB"/>
          </a:p>
        </p:txBody>
      </p:sp>
      <p:sp>
        <p:nvSpPr>
          <p:cNvPr id="4" name="Footer Placeholder 4">
            <a:extLst>
              <a:ext uri="{FF2B5EF4-FFF2-40B4-BE49-F238E27FC236}">
                <a16:creationId xmlns:a16="http://schemas.microsoft.com/office/drawing/2014/main" xmlns="" id="{D3374DB9-E618-E948-9471-054340AE085E}"/>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xmlns="" id="{6CB1E555-7D90-8641-B342-F42FB46A33DA}"/>
              </a:ext>
            </a:extLst>
          </p:cNvPr>
          <p:cNvSpPr>
            <a:spLocks noGrp="1"/>
          </p:cNvSpPr>
          <p:nvPr>
            <p:ph type="sldNum" sz="quarter" idx="12"/>
          </p:nvPr>
        </p:nvSpPr>
        <p:spPr/>
        <p:txBody>
          <a:bodyPr/>
          <a:lstStyle>
            <a:lvl1pPr>
              <a:defRPr/>
            </a:lvl1pPr>
          </a:lstStyle>
          <a:p>
            <a:fld id="{D4E2C361-2FDD-984E-8EF5-6B5A53377ECC}" type="slidenum">
              <a:rPr lang="en-GB" altLang="en-US"/>
              <a:pPr/>
              <a:t>‹#›</a:t>
            </a:fld>
            <a:endParaRPr lang="en-GB" altLang="en-US"/>
          </a:p>
        </p:txBody>
      </p:sp>
    </p:spTree>
    <p:extLst>
      <p:ext uri="{BB962C8B-B14F-4D97-AF65-F5344CB8AC3E}">
        <p14:creationId xmlns:p14="http://schemas.microsoft.com/office/powerpoint/2010/main" val="4209869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18A4D45E-EC75-0945-8E5C-DE4D3B94EE63}"/>
              </a:ext>
            </a:extLst>
          </p:cNvPr>
          <p:cNvSpPr>
            <a:spLocks noGrp="1"/>
          </p:cNvSpPr>
          <p:nvPr>
            <p:ph type="dt" sz="half" idx="10"/>
          </p:nvPr>
        </p:nvSpPr>
        <p:spPr/>
        <p:txBody>
          <a:bodyPr/>
          <a:lstStyle>
            <a:lvl1pPr>
              <a:defRPr/>
            </a:lvl1pPr>
          </a:lstStyle>
          <a:p>
            <a:pPr>
              <a:defRPr/>
            </a:pPr>
            <a:fld id="{3EC6D22F-4BD3-9542-AC6D-57D57B9740C8}" type="datetimeFigureOut">
              <a:rPr lang="en-GB"/>
              <a:pPr>
                <a:defRPr/>
              </a:pPr>
              <a:t>24/06/2021</a:t>
            </a:fld>
            <a:endParaRPr lang="en-GB"/>
          </a:p>
        </p:txBody>
      </p:sp>
      <p:sp>
        <p:nvSpPr>
          <p:cNvPr id="3" name="Footer Placeholder 4">
            <a:extLst>
              <a:ext uri="{FF2B5EF4-FFF2-40B4-BE49-F238E27FC236}">
                <a16:creationId xmlns:a16="http://schemas.microsoft.com/office/drawing/2014/main" xmlns="" id="{7886C1E7-BAD1-4E49-87CE-54A699AB157B}"/>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xmlns="" id="{A2663120-C2D6-5245-AAAD-A1FF7E53B65B}"/>
              </a:ext>
            </a:extLst>
          </p:cNvPr>
          <p:cNvSpPr>
            <a:spLocks noGrp="1"/>
          </p:cNvSpPr>
          <p:nvPr>
            <p:ph type="sldNum" sz="quarter" idx="12"/>
          </p:nvPr>
        </p:nvSpPr>
        <p:spPr/>
        <p:txBody>
          <a:bodyPr/>
          <a:lstStyle>
            <a:lvl1pPr>
              <a:defRPr/>
            </a:lvl1pPr>
          </a:lstStyle>
          <a:p>
            <a:fld id="{650391D7-6AD7-9340-BD06-247D0A08D21C}" type="slidenum">
              <a:rPr lang="en-GB" altLang="en-US"/>
              <a:pPr/>
              <a:t>‹#›</a:t>
            </a:fld>
            <a:endParaRPr lang="en-GB" altLang="en-US"/>
          </a:p>
        </p:txBody>
      </p:sp>
    </p:spTree>
    <p:extLst>
      <p:ext uri="{BB962C8B-B14F-4D97-AF65-F5344CB8AC3E}">
        <p14:creationId xmlns:p14="http://schemas.microsoft.com/office/powerpoint/2010/main" val="100195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3575050" y="273050"/>
            <a:ext cx="337321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a:extLst>
              <a:ext uri="{FF2B5EF4-FFF2-40B4-BE49-F238E27FC236}">
                <a16:creationId xmlns:a16="http://schemas.microsoft.com/office/drawing/2014/main" xmlns="" id="{51FC1A5E-3B61-1E4F-8DC2-DE7D48EA441D}"/>
              </a:ext>
            </a:extLst>
          </p:cNvPr>
          <p:cNvSpPr>
            <a:spLocks noGrp="1"/>
          </p:cNvSpPr>
          <p:nvPr>
            <p:ph type="dt" sz="half" idx="10"/>
          </p:nvPr>
        </p:nvSpPr>
        <p:spPr/>
        <p:txBody>
          <a:bodyPr/>
          <a:lstStyle>
            <a:lvl1pPr>
              <a:defRPr/>
            </a:lvl1pPr>
          </a:lstStyle>
          <a:p>
            <a:pPr>
              <a:defRPr/>
            </a:pPr>
            <a:fld id="{E37C9B1D-3EA9-0240-B651-D19CDC5BDE4A}" type="datetimeFigureOut">
              <a:rPr lang="en-GB"/>
              <a:pPr>
                <a:defRPr/>
              </a:pPr>
              <a:t>24/06/2021</a:t>
            </a:fld>
            <a:endParaRPr lang="en-GB"/>
          </a:p>
        </p:txBody>
      </p:sp>
      <p:sp>
        <p:nvSpPr>
          <p:cNvPr id="6" name="Footer Placeholder 4">
            <a:extLst>
              <a:ext uri="{FF2B5EF4-FFF2-40B4-BE49-F238E27FC236}">
                <a16:creationId xmlns:a16="http://schemas.microsoft.com/office/drawing/2014/main" xmlns="" id="{F6171BE1-C392-E84F-8D65-C096BD871D25}"/>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xmlns="" id="{54A84BA4-2C02-B04E-8DB5-9B14665D0D62}"/>
              </a:ext>
            </a:extLst>
          </p:cNvPr>
          <p:cNvSpPr>
            <a:spLocks noGrp="1"/>
          </p:cNvSpPr>
          <p:nvPr>
            <p:ph type="sldNum" sz="quarter" idx="12"/>
          </p:nvPr>
        </p:nvSpPr>
        <p:spPr/>
        <p:txBody>
          <a:bodyPr/>
          <a:lstStyle>
            <a:lvl1pPr>
              <a:defRPr/>
            </a:lvl1pPr>
          </a:lstStyle>
          <a:p>
            <a:fld id="{DFAF1CBD-CC3A-6840-9D45-FD8E2FBBB4FA}" type="slidenum">
              <a:rPr lang="en-GB" altLang="en-US"/>
              <a:pPr/>
              <a:t>‹#›</a:t>
            </a:fld>
            <a:endParaRPr lang="en-GB" altLang="en-US"/>
          </a:p>
        </p:txBody>
      </p:sp>
    </p:spTree>
    <p:extLst>
      <p:ext uri="{BB962C8B-B14F-4D97-AF65-F5344CB8AC3E}">
        <p14:creationId xmlns:p14="http://schemas.microsoft.com/office/powerpoint/2010/main" val="3947277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a:extLst>
              <a:ext uri="{FF2B5EF4-FFF2-40B4-BE49-F238E27FC236}">
                <a16:creationId xmlns:a16="http://schemas.microsoft.com/office/drawing/2014/main" xmlns="" id="{4D4AFAB1-637F-AA42-B013-94F8C00AFFD7}"/>
              </a:ext>
            </a:extLst>
          </p:cNvPr>
          <p:cNvSpPr>
            <a:spLocks noGrp="1"/>
          </p:cNvSpPr>
          <p:nvPr>
            <p:ph type="dt" sz="half" idx="10"/>
          </p:nvPr>
        </p:nvSpPr>
        <p:spPr/>
        <p:txBody>
          <a:bodyPr/>
          <a:lstStyle>
            <a:lvl1pPr>
              <a:defRPr/>
            </a:lvl1pPr>
          </a:lstStyle>
          <a:p>
            <a:pPr>
              <a:defRPr/>
            </a:pPr>
            <a:fld id="{C526E954-761C-9C48-97EB-333233B9FBCC}" type="datetimeFigureOut">
              <a:rPr lang="en-GB"/>
              <a:pPr>
                <a:defRPr/>
              </a:pPr>
              <a:t>24/06/2021</a:t>
            </a:fld>
            <a:endParaRPr lang="en-GB"/>
          </a:p>
        </p:txBody>
      </p:sp>
      <p:sp>
        <p:nvSpPr>
          <p:cNvPr id="6" name="Footer Placeholder 4">
            <a:extLst>
              <a:ext uri="{FF2B5EF4-FFF2-40B4-BE49-F238E27FC236}">
                <a16:creationId xmlns:a16="http://schemas.microsoft.com/office/drawing/2014/main" xmlns="" id="{DA379BBF-53D0-A745-BE92-3FAD3512A12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xmlns="" id="{E4A45E08-F848-F64D-9B4A-1E3679807DD9}"/>
              </a:ext>
            </a:extLst>
          </p:cNvPr>
          <p:cNvSpPr>
            <a:spLocks noGrp="1"/>
          </p:cNvSpPr>
          <p:nvPr>
            <p:ph type="sldNum" sz="quarter" idx="12"/>
          </p:nvPr>
        </p:nvSpPr>
        <p:spPr/>
        <p:txBody>
          <a:bodyPr/>
          <a:lstStyle>
            <a:lvl1pPr>
              <a:defRPr/>
            </a:lvl1pPr>
          </a:lstStyle>
          <a:p>
            <a:fld id="{2CA86CAC-47C5-3944-AD84-CF158D4BD0A4}" type="slidenum">
              <a:rPr lang="en-GB" altLang="en-US"/>
              <a:pPr/>
              <a:t>‹#›</a:t>
            </a:fld>
            <a:endParaRPr lang="en-GB" altLang="en-US"/>
          </a:p>
        </p:txBody>
      </p:sp>
    </p:spTree>
    <p:extLst>
      <p:ext uri="{BB962C8B-B14F-4D97-AF65-F5344CB8AC3E}">
        <p14:creationId xmlns:p14="http://schemas.microsoft.com/office/powerpoint/2010/main" val="4265989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5B64AED5-0504-8F4C-8742-A6FA3E7D2441}"/>
              </a:ext>
            </a:extLst>
          </p:cNvPr>
          <p:cNvSpPr>
            <a:spLocks noGrp="1"/>
          </p:cNvSpPr>
          <p:nvPr>
            <p:ph type="title"/>
          </p:nvPr>
        </p:nvSpPr>
        <p:spPr bwMode="auto">
          <a:xfrm>
            <a:off x="457200" y="274638"/>
            <a:ext cx="64912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xmlns="" id="{4921B573-C1FE-7E4C-A198-124B426A35E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xmlns="" id="{0B7A853F-D6B9-4C13-8D3C-4551EF13DBE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F3DF54DE-74F2-F447-B268-0423FE11B9A7}" type="datetimeFigureOut">
              <a:rPr lang="en-GB"/>
              <a:pPr>
                <a:defRPr/>
              </a:pPr>
              <a:t>24/06/2021</a:t>
            </a:fld>
            <a:endParaRPr lang="en-GB"/>
          </a:p>
        </p:txBody>
      </p:sp>
      <p:sp>
        <p:nvSpPr>
          <p:cNvPr id="5" name="Footer Placeholder 4">
            <a:extLst>
              <a:ext uri="{FF2B5EF4-FFF2-40B4-BE49-F238E27FC236}">
                <a16:creationId xmlns:a16="http://schemas.microsoft.com/office/drawing/2014/main" xmlns="" id="{9E728628-8618-4415-AD6F-7AC3CEE47A3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GB" dirty="0" err="1"/>
              <a:t>www.richberryedcon.co.uk</a:t>
            </a:r>
            <a:endParaRPr lang="en-GB" dirty="0"/>
          </a:p>
        </p:txBody>
      </p:sp>
      <p:sp>
        <p:nvSpPr>
          <p:cNvPr id="6" name="Slide Number Placeholder 5">
            <a:extLst>
              <a:ext uri="{FF2B5EF4-FFF2-40B4-BE49-F238E27FC236}">
                <a16:creationId xmlns:a16="http://schemas.microsoft.com/office/drawing/2014/main" xmlns="" id="{D950AD03-1024-4303-AFC1-C8979756819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r>
              <a:rPr lang="en-GB" altLang="en-US" dirty="0"/>
              <a:t>@</a:t>
            </a:r>
            <a:r>
              <a:rPr lang="en-GB" altLang="en-US" dirty="0" err="1"/>
              <a:t>RichBezzer</a:t>
            </a:r>
            <a:endParaRPr lang="en-GB" altLang="en-US" dirty="0"/>
          </a:p>
        </p:txBody>
      </p:sp>
    </p:spTree>
  </p:cSld>
  <p:clrMap bg1="lt1" tx1="dk1" bg2="lt2" tx2="dk2" accent1="accent1" accent2="accent2" accent3="accent3" accent4="accent4" accent5="accent5" accent6="accent6" hlink="hlink" folHlink="folHlink"/>
  <p:sldLayoutIdLst>
    <p:sldLayoutId id="2147483840"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eaLnBrk="0" fontAlgn="base" hangingPunct="0">
        <a:spcBef>
          <a:spcPct val="0"/>
        </a:spcBef>
        <a:spcAft>
          <a:spcPct val="0"/>
        </a:spcAft>
        <a:defRPr sz="3200"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3200">
          <a:solidFill>
            <a:schemeClr val="tx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GB"/>
              <a:t>Click to edit Master title style</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pPr>
              <a:defRPr/>
            </a:pPr>
            <a:r>
              <a:rPr lang="en-GB" dirty="0" err="1"/>
              <a:t>www.richberryedcon.co.uk</a:t>
            </a:r>
            <a:endParaRPr lang="en-GB" dirty="0"/>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pPr>
              <a:defRPr/>
            </a:pPr>
            <a:fld id="{F3DF54DE-74F2-F447-B268-0423FE11B9A7}" type="datetimeFigureOut">
              <a:rPr lang="en-GB" smtClean="0"/>
              <a:pPr>
                <a:defRPr/>
              </a:pPr>
              <a:t>24/06/2021</a:t>
            </a:fld>
            <a:endParaRPr lang="en-GB"/>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6C1DFBF2-4E8A-4A4B-A957-5EF7B2E9D7EC}" type="slidenum">
              <a:rPr lang="en-GB" altLang="en-US" smtClean="0"/>
              <a:pPr/>
              <a:t>‹#›</a:t>
            </a:fld>
            <a:endParaRPr lang="en-GB" altLang="en-US"/>
          </a:p>
        </p:txBody>
      </p:sp>
    </p:spTree>
    <p:extLst>
      <p:ext uri="{BB962C8B-B14F-4D97-AF65-F5344CB8AC3E}">
        <p14:creationId xmlns:p14="http://schemas.microsoft.com/office/powerpoint/2010/main" val="1294048440"/>
      </p:ext>
    </p:extLst>
  </p:cSld>
  <p:clrMap bg1="dk1" tx1="lt1" bg2="dk2" tx2="lt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 id="2147483980" r:id="rId14"/>
    <p:sldLayoutId id="2147483981" r:id="rId15"/>
  </p:sldLayoutIdLst>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9.xml"/><Relationship Id="rId4"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englandrugby.com/" TargetMode="Externa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hyperlink" Target="mailto:richberry@grfu.org"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484CA00A-84AE-974F-8DDA-2D79DC68515F}"/>
              </a:ext>
            </a:extLst>
          </p:cNvPr>
          <p:cNvSpPr>
            <a:spLocks noGrp="1"/>
          </p:cNvSpPr>
          <p:nvPr>
            <p:ph type="body" sz="half" idx="4294967295"/>
          </p:nvPr>
        </p:nvSpPr>
        <p:spPr>
          <a:xfrm>
            <a:off x="325269" y="2598141"/>
            <a:ext cx="3949700" cy="2351087"/>
          </a:xfrm>
        </p:spPr>
        <p:txBody>
          <a:bodyPr>
            <a:normAutofit/>
          </a:bodyPr>
          <a:lstStyle/>
          <a:p>
            <a:pPr marL="0" indent="0" algn="ctr">
              <a:buNone/>
            </a:pPr>
            <a:r>
              <a:rPr lang="en-US" sz="2700" dirty="0">
                <a:latin typeface="Arial Rounded MT Bold" panose="020F0704030504030204" pitchFamily="34" charset="77"/>
              </a:rPr>
              <a:t>Building Good Mental Health &amp; Resilience Within The </a:t>
            </a:r>
            <a:r>
              <a:rPr lang="en-US" sz="2700" dirty="0" err="1">
                <a:latin typeface="Arial Rounded MT Bold" panose="020F0704030504030204" pitchFamily="34" charset="77"/>
              </a:rPr>
              <a:t>RugbyFamily</a:t>
            </a:r>
            <a:endParaRPr lang="en-US" sz="2700" dirty="0">
              <a:latin typeface="Arial Rounded MT Bold" panose="020F0704030504030204" pitchFamily="34" charset="77"/>
            </a:endParaRPr>
          </a:p>
        </p:txBody>
      </p:sp>
      <p:sp>
        <p:nvSpPr>
          <p:cNvPr id="4" name="AutoShape 6" descr="GRFU Logo.jpg">
            <a:extLst>
              <a:ext uri="{FF2B5EF4-FFF2-40B4-BE49-F238E27FC236}">
                <a16:creationId xmlns:a16="http://schemas.microsoft.com/office/drawing/2014/main" xmlns="" id="{3AFE3F12-214F-7A4C-A5EE-115587D3610E}"/>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xmlns="" id="{6BC1622B-19CC-1849-BF81-9293CD3003D1}"/>
              </a:ext>
            </a:extLst>
          </p:cNvPr>
          <p:cNvPicPr>
            <a:picLocks noChangeAspect="1"/>
          </p:cNvPicPr>
          <p:nvPr/>
        </p:nvPicPr>
        <p:blipFill>
          <a:blip r:embed="rId2"/>
          <a:stretch>
            <a:fillRect/>
          </a:stretch>
        </p:blipFill>
        <p:spPr>
          <a:xfrm>
            <a:off x="6588224" y="260648"/>
            <a:ext cx="2293454" cy="784871"/>
          </a:xfrm>
          <a:prstGeom prst="rect">
            <a:avLst/>
          </a:prstGeom>
        </p:spPr>
      </p:pic>
      <p:pic>
        <p:nvPicPr>
          <p:cNvPr id="3" name="Picture 2">
            <a:extLst>
              <a:ext uri="{FF2B5EF4-FFF2-40B4-BE49-F238E27FC236}">
                <a16:creationId xmlns:a16="http://schemas.microsoft.com/office/drawing/2014/main" xmlns="" id="{AEB4492F-135C-2C4A-A41D-767F673D23C6}"/>
              </a:ext>
            </a:extLst>
          </p:cNvPr>
          <p:cNvPicPr>
            <a:picLocks noChangeAspect="1"/>
          </p:cNvPicPr>
          <p:nvPr/>
        </p:nvPicPr>
        <p:blipFill>
          <a:blip r:embed="rId3"/>
          <a:stretch>
            <a:fillRect/>
          </a:stretch>
        </p:blipFill>
        <p:spPr>
          <a:xfrm>
            <a:off x="4869031" y="2173485"/>
            <a:ext cx="3766421" cy="3200400"/>
          </a:xfrm>
          <a:prstGeom prst="rect">
            <a:avLst/>
          </a:prstGeom>
        </p:spPr>
      </p:pic>
    </p:spTree>
    <p:extLst>
      <p:ext uri="{BB962C8B-B14F-4D97-AF65-F5344CB8AC3E}">
        <p14:creationId xmlns:p14="http://schemas.microsoft.com/office/powerpoint/2010/main" val="799079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xmlns="" id="{8775F366-526C-4C42-8931-696FFE8AA5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xmlns="" id="{12839A1C-34CB-4C3C-8531-CA67525FDE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C1D160B8-BD9E-F046-96AB-C40F7EA1F700}"/>
              </a:ext>
            </a:extLst>
          </p:cNvPr>
          <p:cNvSpPr>
            <a:spLocks noGrp="1"/>
          </p:cNvSpPr>
          <p:nvPr>
            <p:ph type="ctrTitle" idx="4294967295"/>
          </p:nvPr>
        </p:nvSpPr>
        <p:spPr>
          <a:xfrm>
            <a:off x="4571999" y="1032918"/>
            <a:ext cx="4089400" cy="4792165"/>
          </a:xfrm>
          <a:effectLst/>
        </p:spPr>
        <p:txBody>
          <a:bodyPr vert="horz" lIns="91440" tIns="45720" rIns="91440" bIns="45720" rtlCol="0" anchor="ctr">
            <a:normAutofit/>
          </a:bodyPr>
          <a:lstStyle/>
          <a:p>
            <a:pPr>
              <a:lnSpc>
                <a:spcPct val="90000"/>
              </a:lnSpc>
            </a:pPr>
            <a:r>
              <a:rPr lang="en-US" sz="3100">
                <a:cs typeface="+mj-cs"/>
              </a:rPr>
              <a:t> We can help to grow our young people to be more emotionally resilient by being emotionally intelligent adults. By showing empathy, by not shouting, by praising them and letting them play.</a:t>
            </a:r>
          </a:p>
        </p:txBody>
      </p:sp>
      <p:sp useBgFill="1">
        <p:nvSpPr>
          <p:cNvPr id="13" name="Freeform: Shape 12">
            <a:extLst>
              <a:ext uri="{FF2B5EF4-FFF2-40B4-BE49-F238E27FC236}">
                <a16:creationId xmlns:a16="http://schemas.microsoft.com/office/drawing/2014/main" xmlns="" id="{FAC94EAF-F7F7-4727-AE69-A7036B4A51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6200000">
            <a:off x="-1345293" y="1345293"/>
            <a:ext cx="6858000" cy="4167414"/>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19752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6A01907A-BF04-440F-BA0D-49BC962734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xmlns="" id="{F5D8A25A-0D7C-C048-B1EB-2E775F47DA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260648"/>
            <a:ext cx="8133872" cy="6283417"/>
          </a:xfrm>
          <a:prstGeom prst="rect">
            <a:avLst/>
          </a:prstGeom>
        </p:spPr>
      </p:pic>
    </p:spTree>
    <p:extLst>
      <p:ext uri="{BB962C8B-B14F-4D97-AF65-F5344CB8AC3E}">
        <p14:creationId xmlns:p14="http://schemas.microsoft.com/office/powerpoint/2010/main" val="16892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8C742B74-7C18-F34F-A562-78251C223F66}"/>
              </a:ext>
            </a:extLst>
          </p:cNvPr>
          <p:cNvSpPr>
            <a:spLocks noGrp="1"/>
          </p:cNvSpPr>
          <p:nvPr>
            <p:ph type="title"/>
          </p:nvPr>
        </p:nvSpPr>
        <p:spPr>
          <a:xfrm>
            <a:off x="971098" y="467859"/>
            <a:ext cx="7048500" cy="599735"/>
          </a:xfrm>
        </p:spPr>
        <p:txBody>
          <a:bodyPr>
            <a:normAutofit/>
          </a:bodyPr>
          <a:lstStyle/>
          <a:p>
            <a:pPr algn="ctr"/>
            <a:r>
              <a:rPr lang="en-US" sz="2700" dirty="0">
                <a:solidFill>
                  <a:schemeClr val="tx1"/>
                </a:solidFill>
                <a:latin typeface="+mn-lt"/>
              </a:rPr>
              <a:t>How the brain grows</a:t>
            </a:r>
          </a:p>
        </p:txBody>
      </p:sp>
      <p:pic>
        <p:nvPicPr>
          <p:cNvPr id="9" name="Content Placeholder 8">
            <a:extLst>
              <a:ext uri="{FF2B5EF4-FFF2-40B4-BE49-F238E27FC236}">
                <a16:creationId xmlns:a16="http://schemas.microsoft.com/office/drawing/2014/main" xmlns="" id="{5E9FC7CF-64D1-B647-92B9-EF329C93ED51}"/>
              </a:ext>
            </a:extLst>
          </p:cNvPr>
          <p:cNvPicPr>
            <a:picLocks noGrp="1" noChangeAspect="1"/>
          </p:cNvPicPr>
          <p:nvPr>
            <p:ph idx="1"/>
          </p:nvPr>
        </p:nvPicPr>
        <p:blipFill>
          <a:blip r:embed="rId3"/>
          <a:stretch>
            <a:fillRect/>
          </a:stretch>
        </p:blipFill>
        <p:spPr>
          <a:xfrm>
            <a:off x="1259632" y="1274206"/>
            <a:ext cx="6624736" cy="5171546"/>
          </a:xfrm>
          <a:ln>
            <a:solidFill>
              <a:srgbClr val="243987"/>
            </a:solidFill>
          </a:ln>
        </p:spPr>
      </p:pic>
    </p:spTree>
    <p:extLst>
      <p:ext uri="{BB962C8B-B14F-4D97-AF65-F5344CB8AC3E}">
        <p14:creationId xmlns:p14="http://schemas.microsoft.com/office/powerpoint/2010/main" val="3368746622"/>
      </p:ext>
    </p:extLst>
  </p:cSld>
  <p:clrMapOvr>
    <a:masterClrMapping/>
  </p:clrMapOvr>
  <mc:AlternateContent xmlns:mc="http://schemas.openxmlformats.org/markup-compatibility/2006" xmlns:p14="http://schemas.microsoft.com/office/powerpoint/2010/main">
    <mc:Choice Requires="p14">
      <p:transition spd="slow" p14:dur="2000" advTm="122503"/>
    </mc:Choice>
    <mc:Fallback xmlns="">
      <p:transition spd="slow" advTm="122503"/>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A0CB5F-13E6-114D-A4D3-3C36B44A89D7}"/>
              </a:ext>
            </a:extLst>
          </p:cNvPr>
          <p:cNvSpPr>
            <a:spLocks noGrp="1"/>
          </p:cNvSpPr>
          <p:nvPr>
            <p:ph type="title"/>
          </p:nvPr>
        </p:nvSpPr>
        <p:spPr>
          <a:xfrm>
            <a:off x="992545" y="360164"/>
            <a:ext cx="7140614" cy="994172"/>
          </a:xfrm>
        </p:spPr>
        <p:txBody>
          <a:bodyPr>
            <a:normAutofit/>
          </a:bodyPr>
          <a:lstStyle/>
          <a:p>
            <a:pPr algn="ctr"/>
            <a:r>
              <a:rPr lang="en-US" sz="2100" dirty="0">
                <a:solidFill>
                  <a:schemeClr val="tx1"/>
                </a:solidFill>
                <a:latin typeface="+mn-lt"/>
              </a:rPr>
              <a:t>Triune Brain Theory is simplistic but helps us understand</a:t>
            </a:r>
          </a:p>
        </p:txBody>
      </p:sp>
      <p:pic>
        <p:nvPicPr>
          <p:cNvPr id="3" name="The Triune Brain.mp4" descr="The Triune Brain.mp4">
            <a:hlinkClick r:id="" action="ppaction://media"/>
            <a:extLst>
              <a:ext uri="{FF2B5EF4-FFF2-40B4-BE49-F238E27FC236}">
                <a16:creationId xmlns:a16="http://schemas.microsoft.com/office/drawing/2014/main" xmlns="" id="{13B5282A-7FE4-4B44-83D4-AD3241F8845C}"/>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339850" y="2222500"/>
            <a:ext cx="6464300" cy="3636963"/>
          </a:xfrm>
        </p:spPr>
      </p:pic>
    </p:spTree>
    <p:custDataLst>
      <p:tags r:id="rId1"/>
    </p:custDataLst>
    <p:extLst>
      <p:ext uri="{BB962C8B-B14F-4D97-AF65-F5344CB8AC3E}">
        <p14:creationId xmlns:p14="http://schemas.microsoft.com/office/powerpoint/2010/main" val="1761020725"/>
      </p:ext>
    </p:extLst>
  </p:cSld>
  <p:clrMapOvr>
    <a:masterClrMapping/>
  </p:clrMapOvr>
  <mc:AlternateContent xmlns:mc="http://schemas.openxmlformats.org/markup-compatibility/2006" xmlns:p14="http://schemas.microsoft.com/office/powerpoint/2010/main">
    <mc:Choice Requires="p14">
      <p:transition spd="slow" p14:dur="2000" advTm="181453"/>
    </mc:Choice>
    <mc:Fallback xmlns="">
      <p:transition spd="slow" advTm="1814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1362" objId="3"/>
        <p14:triggerEvt type="onClick" time="1363" objId="3"/>
        <p14:stopEvt time="180691" objId="3"/>
        <p14:playEvt time="180717" objId="3"/>
        <p14:stopEvt time="181453" objId="3"/>
      </p14:showEvtLst>
    </p:ext>
  </p:extLs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7F38BE9-3E92-4948-9C9F-A9C22C24DC00}"/>
              </a:ext>
            </a:extLst>
          </p:cNvPr>
          <p:cNvSpPr>
            <a:spLocks noGrp="1"/>
          </p:cNvSpPr>
          <p:nvPr>
            <p:ph type="title"/>
          </p:nvPr>
        </p:nvSpPr>
        <p:spPr>
          <a:xfrm>
            <a:off x="1052512" y="446052"/>
            <a:ext cx="7038975" cy="994172"/>
          </a:xfrm>
        </p:spPr>
        <p:txBody>
          <a:bodyPr/>
          <a:lstStyle/>
          <a:p>
            <a:pPr algn="ctr"/>
            <a:r>
              <a:rPr lang="en-US" b="1" dirty="0">
                <a:solidFill>
                  <a:schemeClr val="tx1"/>
                </a:solidFill>
                <a:latin typeface="+mn-lt"/>
              </a:rPr>
              <a:t>What happens when the fire alarm goes off?</a:t>
            </a:r>
          </a:p>
        </p:txBody>
      </p:sp>
      <p:pic>
        <p:nvPicPr>
          <p:cNvPr id="11" name="Content Placeholder 10">
            <a:extLst>
              <a:ext uri="{FF2B5EF4-FFF2-40B4-BE49-F238E27FC236}">
                <a16:creationId xmlns:a16="http://schemas.microsoft.com/office/drawing/2014/main" xmlns="" id="{926E7EE6-43BC-194F-A846-10F699CF56C6}"/>
              </a:ext>
            </a:extLst>
          </p:cNvPr>
          <p:cNvPicPr>
            <a:picLocks noGrp="1" noChangeAspect="1"/>
          </p:cNvPicPr>
          <p:nvPr>
            <p:ph idx="1"/>
          </p:nvPr>
        </p:nvPicPr>
        <p:blipFill>
          <a:blip r:embed="rId3"/>
          <a:stretch>
            <a:fillRect/>
          </a:stretch>
        </p:blipFill>
        <p:spPr>
          <a:xfrm>
            <a:off x="1907704" y="2132856"/>
            <a:ext cx="4883391" cy="4279092"/>
          </a:xfrm>
          <a:ln>
            <a:solidFill>
              <a:srgbClr val="243987"/>
            </a:solidFill>
          </a:ln>
        </p:spPr>
      </p:pic>
    </p:spTree>
    <p:extLst>
      <p:ext uri="{BB962C8B-B14F-4D97-AF65-F5344CB8AC3E}">
        <p14:creationId xmlns:p14="http://schemas.microsoft.com/office/powerpoint/2010/main" val="1439863967"/>
      </p:ext>
    </p:extLst>
  </p:cSld>
  <p:clrMapOvr>
    <a:masterClrMapping/>
  </p:clrMapOvr>
  <mc:AlternateContent xmlns:mc="http://schemas.openxmlformats.org/markup-compatibility/2006" xmlns:p14="http://schemas.microsoft.com/office/powerpoint/2010/main">
    <mc:Choice Requires="p14">
      <p:transition spd="slow" p14:dur="2000" advTm="186177"/>
    </mc:Choice>
    <mc:Fallback xmlns="">
      <p:transition spd="slow" advTm="18617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C71910A8-F3A7-3A4F-BACF-FCDBD38AF9BF}"/>
              </a:ext>
            </a:extLst>
          </p:cNvPr>
          <p:cNvSpPr>
            <a:spLocks noGrp="1"/>
          </p:cNvSpPr>
          <p:nvPr>
            <p:ph type="title"/>
          </p:nvPr>
        </p:nvSpPr>
        <p:spPr>
          <a:xfrm>
            <a:off x="607500" y="447188"/>
            <a:ext cx="3697800" cy="1559412"/>
          </a:xfrm>
        </p:spPr>
        <p:txBody>
          <a:bodyPr vert="horz" lIns="91440" tIns="45720" rIns="91440" bIns="45720" rtlCol="0" anchor="b">
            <a:normAutofit/>
          </a:bodyPr>
          <a:lstStyle/>
          <a:p>
            <a:pPr>
              <a:lnSpc>
                <a:spcPct val="90000"/>
              </a:lnSpc>
            </a:pPr>
            <a:r>
              <a:rPr lang="en-US" sz="3400">
                <a:cs typeface="+mj-cs"/>
              </a:rPr>
              <a:t>Trauma affects our Mental Health……</a:t>
            </a:r>
          </a:p>
        </p:txBody>
      </p:sp>
      <p:pic>
        <p:nvPicPr>
          <p:cNvPr id="4" name="Picture 4" descr="A picture containing animal, small, sitting, playing&#10;&#10;Description generated with very high confidence">
            <a:extLst>
              <a:ext uri="{FF2B5EF4-FFF2-40B4-BE49-F238E27FC236}">
                <a16:creationId xmlns:a16="http://schemas.microsoft.com/office/drawing/2014/main" xmlns="" id="{E0EC292B-DAA5-4B20-9C52-7A125833451D}"/>
              </a:ext>
            </a:extLst>
          </p:cNvPr>
          <p:cNvPicPr>
            <a:picLocks noGrp="1" noChangeAspect="1"/>
          </p:cNvPicPr>
          <p:nvPr>
            <p:ph sz="half" idx="1"/>
          </p:nvPr>
        </p:nvPicPr>
        <p:blipFill rotWithShape="1">
          <a:blip r:embed="rId3"/>
          <a:srcRect t="9091" r="27576"/>
          <a:stretch/>
        </p:blipFill>
        <p:spPr>
          <a:xfrm>
            <a:off x="20" y="10"/>
            <a:ext cx="9143980" cy="6857989"/>
          </a:xfrm>
          <a:prstGeom prst="rect">
            <a:avLst/>
          </a:prstGeom>
        </p:spPr>
      </p:pic>
      <p:sp>
        <p:nvSpPr>
          <p:cNvPr id="10" name="Content Placeholder 9">
            <a:extLst>
              <a:ext uri="{FF2B5EF4-FFF2-40B4-BE49-F238E27FC236}">
                <a16:creationId xmlns:a16="http://schemas.microsoft.com/office/drawing/2014/main" xmlns="" id="{FE0AA08A-14FF-3F41-A02F-1B6865AA97A5}"/>
              </a:ext>
            </a:extLst>
          </p:cNvPr>
          <p:cNvSpPr>
            <a:spLocks noGrp="1"/>
          </p:cNvSpPr>
          <p:nvPr>
            <p:ph sz="half" idx="2"/>
          </p:nvPr>
        </p:nvSpPr>
        <p:spPr>
          <a:xfrm>
            <a:off x="614034" y="2413000"/>
            <a:ext cx="3691265" cy="3632200"/>
          </a:xfrm>
        </p:spPr>
        <p:txBody>
          <a:bodyPr vert="horz" lIns="91440" tIns="45720" rIns="91440" bIns="45720" rtlCol="0" anchor="ctr">
            <a:normAutofit/>
          </a:bodyPr>
          <a:lstStyle/>
          <a:p>
            <a:pPr marL="0" indent="0">
              <a:lnSpc>
                <a:spcPct val="90000"/>
              </a:lnSpc>
              <a:buNone/>
            </a:pPr>
            <a:r>
              <a:rPr lang="en-US" sz="1700" dirty="0"/>
              <a:t>In order for our limbic brain to grow in a way that stops our brain stem from being dominant a child has to experience emotional connection with the adults around them. We know that the limbic brain never stops creating templates of good and bad emotional experience. However, those who experience early neglect &amp; or trauma are more likely to experience a poor mental health       episode through their life.</a:t>
            </a:r>
          </a:p>
        </p:txBody>
      </p:sp>
    </p:spTree>
    <p:extLst>
      <p:ext uri="{BB962C8B-B14F-4D97-AF65-F5344CB8AC3E}">
        <p14:creationId xmlns:p14="http://schemas.microsoft.com/office/powerpoint/2010/main" val="3940632843"/>
      </p:ext>
    </p:extLst>
  </p:cSld>
  <p:clrMapOvr>
    <a:masterClrMapping/>
  </p:clrMapOvr>
  <mc:AlternateContent xmlns:mc="http://schemas.openxmlformats.org/markup-compatibility/2006" xmlns:p14="http://schemas.microsoft.com/office/powerpoint/2010/main">
    <mc:Choice Requires="p14">
      <p:transition spd="slow" p14:dur="2000" advTm="108325"/>
    </mc:Choice>
    <mc:Fallback xmlns="">
      <p:transition spd="slow" advTm="108325"/>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xmlns="" id="{0A1A7476-92DC-4DA8-850D-B7B95EE077F5}"/>
              </a:ext>
            </a:extLst>
          </p:cNvPr>
          <p:cNvSpPr>
            <a:spLocks noGrp="1"/>
          </p:cNvSpPr>
          <p:nvPr>
            <p:ph type="title"/>
          </p:nvPr>
        </p:nvSpPr>
        <p:spPr/>
        <p:txBody>
          <a:bodyPr>
            <a:normAutofit fontScale="90000"/>
          </a:bodyPr>
          <a:lstStyle/>
          <a:p>
            <a:pPr>
              <a:defRPr/>
            </a:pPr>
            <a:r>
              <a:rPr lang="en-GB" altLang="en-US" b="1" dirty="0"/>
              <a:t/>
            </a:r>
            <a:br>
              <a:rPr lang="en-GB" altLang="en-US" b="1" dirty="0"/>
            </a:br>
            <a:r>
              <a:rPr lang="en-GB" altLang="en-US" b="1" dirty="0"/>
              <a:t>                    </a:t>
            </a:r>
            <a:r>
              <a:rPr lang="en-GB" altLang="en-US" sz="3600" b="1" dirty="0"/>
              <a:t>What is Trauma?</a:t>
            </a:r>
            <a:r>
              <a:rPr lang="en-GB" altLang="en-US" b="1" dirty="0"/>
              <a:t/>
            </a:r>
            <a:br>
              <a:rPr lang="en-GB" altLang="en-US" b="1" dirty="0"/>
            </a:br>
            <a:endParaRPr lang="en-GB" altLang="en-US" b="1" dirty="0"/>
          </a:p>
        </p:txBody>
      </p:sp>
      <p:sp>
        <p:nvSpPr>
          <p:cNvPr id="5123" name="Content Placeholder 2">
            <a:extLst>
              <a:ext uri="{FF2B5EF4-FFF2-40B4-BE49-F238E27FC236}">
                <a16:creationId xmlns:a16="http://schemas.microsoft.com/office/drawing/2014/main" xmlns="" id="{5A83E923-9AE8-914F-8A59-1FA38A71C2FD}"/>
              </a:ext>
            </a:extLst>
          </p:cNvPr>
          <p:cNvSpPr>
            <a:spLocks noGrp="1"/>
          </p:cNvSpPr>
          <p:nvPr>
            <p:ph idx="1"/>
          </p:nvPr>
        </p:nvSpPr>
        <p:spPr>
          <a:xfrm>
            <a:off x="457200" y="1417638"/>
            <a:ext cx="8229600" cy="4708525"/>
          </a:xfrm>
        </p:spPr>
        <p:txBody>
          <a:bodyPr>
            <a:normAutofit fontScale="92500" lnSpcReduction="10000"/>
          </a:bodyPr>
          <a:lstStyle/>
          <a:p>
            <a:pPr marL="0" indent="0">
              <a:buFont typeface="Arial" panose="020B0604020202020204" pitchFamily="34" charset="0"/>
              <a:buNone/>
            </a:pPr>
            <a:endParaRPr lang="en-GB" altLang="en-US" sz="2600" i="1"/>
          </a:p>
          <a:p>
            <a:pPr marL="0" indent="0">
              <a:buFont typeface="Arial" panose="020B0604020202020204" pitchFamily="34" charset="0"/>
              <a:buNone/>
            </a:pPr>
            <a:r>
              <a:rPr lang="en-GB" altLang="en-US" sz="2600" i="1"/>
              <a:t>‘A psychologically distressing event that is outside the range of usual human experience, often involving a sense of fear, terror and helplessness.’</a:t>
            </a:r>
          </a:p>
          <a:p>
            <a:pPr marL="0" indent="0" algn="r">
              <a:buFont typeface="Arial" panose="020B0604020202020204" pitchFamily="34" charset="0"/>
              <a:buNone/>
            </a:pPr>
            <a:r>
              <a:rPr lang="en-GB" altLang="en-US" sz="2200"/>
              <a:t>Perry (2011)</a:t>
            </a:r>
          </a:p>
          <a:p>
            <a:pPr marL="0" indent="0">
              <a:buFont typeface="Arial" panose="020B0604020202020204" pitchFamily="34" charset="0"/>
              <a:buNone/>
            </a:pPr>
            <a:r>
              <a:rPr lang="en-GB" altLang="en-US" sz="2600" i="1"/>
              <a:t>‘Trauma happens when any experience stuns us like a bolt from the blue; it overwhelms us, leaving us altered and disconnected from our bodies. Any coping mechanisms we have had are undermined, and we feel utterly helpless and hopeless. It is as if our legs are knocked out from under us.’</a:t>
            </a:r>
          </a:p>
          <a:p>
            <a:pPr marL="0" indent="0" algn="r">
              <a:buFont typeface="Arial" panose="020B0604020202020204" pitchFamily="34" charset="0"/>
              <a:buNone/>
            </a:pPr>
            <a:r>
              <a:rPr lang="en-GB" altLang="en-US" sz="2200"/>
              <a:t>Levine (2006)</a:t>
            </a:r>
          </a:p>
        </p:txBody>
      </p:sp>
      <p:pic>
        <p:nvPicPr>
          <p:cNvPr id="5124" name="Picture 2">
            <a:extLst>
              <a:ext uri="{FF2B5EF4-FFF2-40B4-BE49-F238E27FC236}">
                <a16:creationId xmlns:a16="http://schemas.microsoft.com/office/drawing/2014/main" xmlns="" id="{F5A7ED1A-7157-574E-87C6-3709AE7301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115888"/>
            <a:ext cx="2592388"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4613"/>
    </mc:Choice>
    <mc:Fallback xmlns="">
      <p:transition spd="slow" advTm="34613"/>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DC15DCF-A8DD-2F46-A2DB-E9A88D617482}"/>
              </a:ext>
            </a:extLst>
          </p:cNvPr>
          <p:cNvPicPr>
            <a:picLocks noChangeAspect="1"/>
          </p:cNvPicPr>
          <p:nvPr/>
        </p:nvPicPr>
        <p:blipFill>
          <a:blip r:embed="rId4"/>
          <a:stretch>
            <a:fillRect/>
          </a:stretch>
        </p:blipFill>
        <p:spPr>
          <a:xfrm>
            <a:off x="467544" y="1052736"/>
            <a:ext cx="3707607" cy="3917373"/>
          </a:xfrm>
          <a:prstGeom prst="rect">
            <a:avLst/>
          </a:prstGeom>
          <a:ln>
            <a:solidFill>
              <a:srgbClr val="243987"/>
            </a:solidFill>
          </a:ln>
        </p:spPr>
      </p:pic>
      <p:pic>
        <p:nvPicPr>
          <p:cNvPr id="9" name="Picture 8">
            <a:extLst>
              <a:ext uri="{FF2B5EF4-FFF2-40B4-BE49-F238E27FC236}">
                <a16:creationId xmlns:a16="http://schemas.microsoft.com/office/drawing/2014/main" xmlns="" id="{27A2D6B2-6286-D449-B0A8-80BF916A839D}"/>
              </a:ext>
            </a:extLst>
          </p:cNvPr>
          <p:cNvPicPr>
            <a:picLocks noChangeAspect="1"/>
          </p:cNvPicPr>
          <p:nvPr/>
        </p:nvPicPr>
        <p:blipFill>
          <a:blip r:embed="rId5"/>
          <a:stretch>
            <a:fillRect/>
          </a:stretch>
        </p:blipFill>
        <p:spPr>
          <a:xfrm>
            <a:off x="4764966" y="1730087"/>
            <a:ext cx="3361921" cy="4353791"/>
          </a:xfrm>
          <a:prstGeom prst="rect">
            <a:avLst/>
          </a:prstGeom>
          <a:ln>
            <a:solidFill>
              <a:srgbClr val="243987"/>
            </a:solidFill>
          </a:ln>
        </p:spPr>
      </p:pic>
    </p:spTree>
    <p:custDataLst>
      <p:tags r:id="rId1"/>
    </p:custDataLst>
    <p:extLst>
      <p:ext uri="{BB962C8B-B14F-4D97-AF65-F5344CB8AC3E}">
        <p14:creationId xmlns:p14="http://schemas.microsoft.com/office/powerpoint/2010/main" val="1364255628"/>
      </p:ext>
    </p:extLst>
  </p:cSld>
  <p:clrMapOvr>
    <a:masterClrMapping/>
  </p:clrMapOvr>
  <mc:AlternateContent xmlns:mc="http://schemas.openxmlformats.org/markup-compatibility/2006" xmlns:p14="http://schemas.microsoft.com/office/powerpoint/2010/main">
    <mc:Choice Requires="p14">
      <p:transition spd="slow" p14:dur="2000" advTm="73108"/>
    </mc:Choice>
    <mc:Fallback xmlns="">
      <p:transition spd="slow" advTm="731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0D33109-63BF-D642-AAF2-2F9ECDFFAC28}"/>
              </a:ext>
            </a:extLst>
          </p:cNvPr>
          <p:cNvSpPr>
            <a:spLocks noGrp="1"/>
          </p:cNvSpPr>
          <p:nvPr>
            <p:ph type="ctrTitle"/>
          </p:nvPr>
        </p:nvSpPr>
        <p:spPr>
          <a:xfrm>
            <a:off x="695163" y="188641"/>
            <a:ext cx="7753673" cy="1224136"/>
          </a:xfrm>
        </p:spPr>
        <p:txBody>
          <a:bodyPr>
            <a:normAutofit fontScale="90000"/>
          </a:bodyPr>
          <a:lstStyle/>
          <a:p>
            <a:r>
              <a:rPr lang="en-US" sz="3000" dirty="0">
                <a:solidFill>
                  <a:schemeClr val="tx1"/>
                </a:solidFill>
                <a:latin typeface="+mn-lt"/>
                <a:ea typeface="+mj-lt"/>
                <a:cs typeface="+mj-lt"/>
              </a:rPr>
              <a:t>So! let's think about the potential impact on emotional wellbeing in light of the pandemic!</a:t>
            </a:r>
          </a:p>
          <a:p>
            <a:endParaRPr lang="en-US" sz="2100" dirty="0">
              <a:solidFill>
                <a:srgbClr val="243987"/>
              </a:solidFill>
              <a:latin typeface="+mn-lt"/>
              <a:cs typeface="Calibri"/>
            </a:endParaRPr>
          </a:p>
        </p:txBody>
      </p:sp>
      <p:sp>
        <p:nvSpPr>
          <p:cNvPr id="5" name="Subtitle 4">
            <a:extLst>
              <a:ext uri="{FF2B5EF4-FFF2-40B4-BE49-F238E27FC236}">
                <a16:creationId xmlns:a16="http://schemas.microsoft.com/office/drawing/2014/main" xmlns="" id="{3CFAC6AC-F695-CC45-936A-247D0A99A0BA}"/>
              </a:ext>
            </a:extLst>
          </p:cNvPr>
          <p:cNvSpPr>
            <a:spLocks noGrp="1"/>
          </p:cNvSpPr>
          <p:nvPr>
            <p:ph type="subTitle" idx="1"/>
          </p:nvPr>
        </p:nvSpPr>
        <p:spPr>
          <a:xfrm>
            <a:off x="179512" y="1124744"/>
            <a:ext cx="8514318" cy="5256584"/>
          </a:xfrm>
        </p:spPr>
        <p:txBody>
          <a:bodyPr vert="horz" lIns="68580" tIns="34290" rIns="68580" bIns="34290" rtlCol="0" anchor="t">
            <a:noAutofit/>
          </a:bodyPr>
          <a:lstStyle/>
          <a:p>
            <a:pPr algn="l"/>
            <a:r>
              <a:rPr lang="en-US" sz="2800" dirty="0">
                <a:cs typeface="Calibri"/>
              </a:rPr>
              <a:t>UK Stats</a:t>
            </a:r>
          </a:p>
          <a:p>
            <a:pPr marL="342900" indent="-342900">
              <a:buAutoNum type="arabicPeriod"/>
            </a:pPr>
            <a:r>
              <a:rPr lang="en-US" sz="2000" dirty="0">
                <a:ea typeface="Arial Unicode MS"/>
                <a:cs typeface="Arial Unicode MS"/>
              </a:rPr>
              <a:t>Pre-pandemic 50% of Mental ill Health issues were embedded by the age of 14 &amp; 75% by the age of 18.</a:t>
            </a:r>
          </a:p>
          <a:p>
            <a:pPr marL="342900" indent="-342900">
              <a:buAutoNum type="arabicPeriod"/>
            </a:pPr>
            <a:r>
              <a:rPr lang="en-US" sz="2000" dirty="0">
                <a:ea typeface="Arial Unicode MS"/>
                <a:cs typeface="Arial Unicode MS"/>
              </a:rPr>
              <a:t>In a 2018 OECD survey of 15-year-olds , the UK ranked 29</a:t>
            </a:r>
            <a:r>
              <a:rPr lang="en-US" sz="2000" baseline="30000" dirty="0">
                <a:ea typeface="Arial Unicode MS"/>
                <a:cs typeface="Arial Unicode MS"/>
              </a:rPr>
              <a:t>th</a:t>
            </a:r>
            <a:r>
              <a:rPr lang="en-US" sz="2000" dirty="0">
                <a:ea typeface="Arial Unicode MS"/>
                <a:cs typeface="Arial Unicode MS"/>
              </a:rPr>
              <a:t> for life satisfaction out of a total of 30 OECD Countries (</a:t>
            </a:r>
            <a:r>
              <a:rPr lang="en-US" sz="2000" dirty="0" err="1">
                <a:ea typeface="Arial Unicode MS"/>
                <a:cs typeface="Arial Unicode MS"/>
              </a:rPr>
              <a:t>Organisation</a:t>
            </a:r>
            <a:r>
              <a:rPr lang="en-US" sz="2000" dirty="0">
                <a:ea typeface="Arial Unicode MS"/>
                <a:cs typeface="Arial Unicode MS"/>
              </a:rPr>
              <a:t> for Economic Co-operation &amp; Development)</a:t>
            </a:r>
          </a:p>
          <a:p>
            <a:pPr marL="342900" indent="-342900">
              <a:buAutoNum type="arabicPeriod"/>
            </a:pPr>
            <a:r>
              <a:rPr lang="en-US" sz="2000" dirty="0">
                <a:ea typeface="Arial Unicode MS"/>
                <a:cs typeface="Arial Unicode MS"/>
              </a:rPr>
              <a:t>In 2019 10% of Primary aged pupils suffered with low self of wellbeing.</a:t>
            </a:r>
          </a:p>
          <a:p>
            <a:pPr marL="342900" indent="-342900">
              <a:buAutoNum type="arabicPeriod"/>
            </a:pPr>
            <a:r>
              <a:rPr lang="en-US" sz="2000" dirty="0">
                <a:ea typeface="Arial Unicode MS"/>
                <a:cs typeface="Arial Unicode MS"/>
              </a:rPr>
              <a:t>In 2019 13% of young people aged 5 – 19 met the clinical criteria for mental health disorder.</a:t>
            </a:r>
          </a:p>
          <a:p>
            <a:pPr marL="342900" indent="-342900">
              <a:buAutoNum type="arabicPeriod"/>
            </a:pPr>
            <a:r>
              <a:rPr lang="en-US" sz="2000" dirty="0">
                <a:ea typeface="Arial Unicode MS"/>
                <a:cs typeface="Arial Unicode MS"/>
              </a:rPr>
              <a:t>The lived experience we </a:t>
            </a:r>
            <a:r>
              <a:rPr lang="en-US" sz="2000">
                <a:ea typeface="Arial Unicode MS"/>
                <a:cs typeface="Arial Unicode MS"/>
              </a:rPr>
              <a:t>have witnessed </a:t>
            </a:r>
            <a:r>
              <a:rPr lang="en-US" sz="2000" dirty="0">
                <a:ea typeface="Arial Unicode MS"/>
                <a:cs typeface="Arial Unicode MS"/>
              </a:rPr>
              <a:t>indicates the impact is huge on everyone.</a:t>
            </a:r>
          </a:p>
          <a:p>
            <a:pPr marL="342900" indent="-342900">
              <a:buAutoNum type="arabicPeriod"/>
            </a:pPr>
            <a:r>
              <a:rPr lang="en-US" sz="2000" dirty="0">
                <a:ea typeface="Arial Unicode MS"/>
                <a:cs typeface="Arial Unicode MS"/>
              </a:rPr>
              <a:t>NHS Digital have now said the impact could be as great as 1:4 young people being affected by Mental health issues.</a:t>
            </a:r>
          </a:p>
        </p:txBody>
      </p:sp>
    </p:spTree>
    <p:custDataLst>
      <p:tags r:id="rId1"/>
    </p:custDataLst>
    <p:extLst>
      <p:ext uri="{BB962C8B-B14F-4D97-AF65-F5344CB8AC3E}">
        <p14:creationId xmlns:p14="http://schemas.microsoft.com/office/powerpoint/2010/main" val="1790832919"/>
      </p:ext>
    </p:extLst>
  </p:cSld>
  <p:clrMapOvr>
    <a:masterClrMapping/>
  </p:clrMapOvr>
  <mc:AlternateContent xmlns:mc="http://schemas.openxmlformats.org/markup-compatibility/2006" xmlns:p14="http://schemas.microsoft.com/office/powerpoint/2010/main">
    <mc:Choice Requires="p14">
      <p:transition spd="slow" p14:dur="2000" advTm="295928"/>
    </mc:Choice>
    <mc:Fallback xmlns="">
      <p:transition spd="slow" advTm="2959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5C44DBB-AD7C-4682-B258-6367305D20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B5D36A7-EF2B-2C4F-98EF-58CC24C8F573}"/>
              </a:ext>
            </a:extLst>
          </p:cNvPr>
          <p:cNvSpPr>
            <a:spLocks noGrp="1"/>
          </p:cNvSpPr>
          <p:nvPr>
            <p:ph type="title"/>
          </p:nvPr>
        </p:nvSpPr>
        <p:spPr>
          <a:xfrm>
            <a:off x="723900" y="1218476"/>
            <a:ext cx="2390488" cy="4421050"/>
          </a:xfrm>
          <a:effectLst/>
        </p:spPr>
        <p:txBody>
          <a:bodyPr anchor="ctr">
            <a:normAutofit/>
          </a:bodyPr>
          <a:lstStyle/>
          <a:p>
            <a:pPr algn="r"/>
            <a:r>
              <a:rPr lang="en-US" sz="2800">
                <a:solidFill>
                  <a:schemeClr val="tx1"/>
                </a:solidFill>
              </a:rPr>
              <a:t>Why does trauma lead to potential mental ill health issues</a:t>
            </a:r>
          </a:p>
        </p:txBody>
      </p:sp>
      <p:cxnSp>
        <p:nvCxnSpPr>
          <p:cNvPr id="10" name="Straight Connector 9">
            <a:extLst>
              <a:ext uri="{FF2B5EF4-FFF2-40B4-BE49-F238E27FC236}">
                <a16:creationId xmlns:a16="http://schemas.microsoft.com/office/drawing/2014/main" xmlns="" id="{A1CED323-FAF0-4E0B-8717-FC1F468A28F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87225" y="1696777"/>
            <a:ext cx="0" cy="3464447"/>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38090E60-1181-E046-984D-CD71DFE94653}"/>
              </a:ext>
            </a:extLst>
          </p:cNvPr>
          <p:cNvSpPr>
            <a:spLocks noGrp="1"/>
          </p:cNvSpPr>
          <p:nvPr>
            <p:ph sz="quarter" idx="13"/>
          </p:nvPr>
        </p:nvSpPr>
        <p:spPr>
          <a:xfrm>
            <a:off x="3860063" y="1218475"/>
            <a:ext cx="4560037" cy="4421051"/>
          </a:xfrm>
          <a:effectLst/>
        </p:spPr>
        <p:txBody>
          <a:bodyPr>
            <a:normAutofit/>
          </a:bodyPr>
          <a:lstStyle/>
          <a:p>
            <a:pPr marL="0" indent="0">
              <a:buNone/>
            </a:pPr>
            <a:r>
              <a:rPr lang="en-US" sz="1400"/>
              <a:t>The work of Professor Aiden McCrory at the Anna Freud Institute of Child and Adolescent Mental Health explains really it really well. </a:t>
            </a:r>
          </a:p>
        </p:txBody>
      </p:sp>
    </p:spTree>
    <p:extLst>
      <p:ext uri="{BB962C8B-B14F-4D97-AF65-F5344CB8AC3E}">
        <p14:creationId xmlns:p14="http://schemas.microsoft.com/office/powerpoint/2010/main" val="3658105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80E96737-D2C6-4A4B-A75E-B6F19DAA2BAF}"/>
              </a:ext>
            </a:extLst>
          </p:cNvPr>
          <p:cNvSpPr>
            <a:spLocks noGrp="1"/>
          </p:cNvSpPr>
          <p:nvPr>
            <p:ph type="title" idx="4294967295"/>
          </p:nvPr>
        </p:nvSpPr>
        <p:spPr>
          <a:xfrm>
            <a:off x="785962" y="1556792"/>
            <a:ext cx="2787650" cy="385763"/>
          </a:xfrm>
        </p:spPr>
        <p:txBody>
          <a:bodyPr>
            <a:normAutofit fontScale="90000"/>
          </a:bodyPr>
          <a:lstStyle/>
          <a:p>
            <a:pPr algn="l"/>
            <a:r>
              <a:rPr lang="en-US" dirty="0">
                <a:latin typeface="Arial Rounded MT Bold" panose="020F0704030504030204" pitchFamily="34" charset="77"/>
              </a:rPr>
              <a:t>Rich Berry</a:t>
            </a:r>
          </a:p>
        </p:txBody>
      </p:sp>
      <p:pic>
        <p:nvPicPr>
          <p:cNvPr id="11" name="Content Placeholder 10">
            <a:extLst>
              <a:ext uri="{FF2B5EF4-FFF2-40B4-BE49-F238E27FC236}">
                <a16:creationId xmlns:a16="http://schemas.microsoft.com/office/drawing/2014/main" xmlns="" id="{A5F3A9AF-BAFA-8E4B-A843-33DF7FB89CC0}"/>
              </a:ext>
            </a:extLst>
          </p:cNvPr>
          <p:cNvPicPr>
            <a:picLocks noGrp="1" noChangeAspect="1"/>
          </p:cNvPicPr>
          <p:nvPr>
            <p:ph idx="4294967295"/>
          </p:nvPr>
        </p:nvPicPr>
        <p:blipFill>
          <a:blip r:embed="rId3"/>
          <a:stretch>
            <a:fillRect/>
          </a:stretch>
        </p:blipFill>
        <p:spPr>
          <a:xfrm>
            <a:off x="4306888" y="2173288"/>
            <a:ext cx="4837112" cy="2740025"/>
          </a:xfrm>
        </p:spPr>
      </p:pic>
      <p:sp>
        <p:nvSpPr>
          <p:cNvPr id="7" name="Text Placeholder 6">
            <a:extLst>
              <a:ext uri="{FF2B5EF4-FFF2-40B4-BE49-F238E27FC236}">
                <a16:creationId xmlns:a16="http://schemas.microsoft.com/office/drawing/2014/main" xmlns="" id="{484CA00A-84AE-974F-8DDA-2D79DC68515F}"/>
              </a:ext>
            </a:extLst>
          </p:cNvPr>
          <p:cNvSpPr>
            <a:spLocks noGrp="1"/>
          </p:cNvSpPr>
          <p:nvPr>
            <p:ph type="body" sz="half" idx="4294967295"/>
          </p:nvPr>
        </p:nvSpPr>
        <p:spPr>
          <a:xfrm>
            <a:off x="683568" y="2307674"/>
            <a:ext cx="2992438" cy="2740025"/>
          </a:xfrm>
        </p:spPr>
        <p:txBody>
          <a:bodyPr>
            <a:normAutofit fontScale="70000" lnSpcReduction="20000"/>
          </a:bodyPr>
          <a:lstStyle/>
          <a:p>
            <a:pPr algn="l"/>
            <a:r>
              <a:rPr lang="en-US" dirty="0">
                <a:latin typeface="Arial Rounded MT Bold" panose="020F0704030504030204" pitchFamily="34" charset="77"/>
              </a:rPr>
              <a:t>Teacher</a:t>
            </a:r>
          </a:p>
          <a:p>
            <a:pPr algn="l"/>
            <a:r>
              <a:rPr lang="en-US" dirty="0">
                <a:latin typeface="Arial Rounded MT Bold" panose="020F0704030504030204" pitchFamily="34" charset="77"/>
              </a:rPr>
              <a:t>Former Headteacher</a:t>
            </a:r>
          </a:p>
          <a:p>
            <a:pPr algn="l"/>
            <a:r>
              <a:rPr lang="en-US" dirty="0">
                <a:latin typeface="Arial Rounded MT Bold" panose="020F0704030504030204" pitchFamily="34" charset="77"/>
              </a:rPr>
              <a:t>Centre Manager Bristol Bears Academy Aspire </a:t>
            </a:r>
            <a:r>
              <a:rPr lang="en-US" dirty="0" err="1">
                <a:latin typeface="Arial Rounded MT Bold" panose="020F0704030504030204" pitchFamily="34" charset="77"/>
              </a:rPr>
              <a:t>programme</a:t>
            </a:r>
            <a:endParaRPr lang="en-US" dirty="0">
              <a:latin typeface="Arial Rounded MT Bold" panose="020F0704030504030204" pitchFamily="34" charset="77"/>
            </a:endParaRPr>
          </a:p>
          <a:p>
            <a:pPr algn="l"/>
            <a:r>
              <a:rPr lang="en-US" dirty="0">
                <a:latin typeface="Arial Rounded MT Bold" panose="020F0704030504030204" pitchFamily="34" charset="77"/>
              </a:rPr>
              <a:t>Bears Academy Education/Safeguarding  Lead</a:t>
            </a:r>
          </a:p>
          <a:p>
            <a:pPr algn="l"/>
            <a:r>
              <a:rPr lang="en-US" dirty="0">
                <a:latin typeface="Arial Rounded MT Bold" panose="020F0704030504030204" pitchFamily="34" charset="77"/>
              </a:rPr>
              <a:t>GRFU Mental Health &amp; Well Being Ambassador</a:t>
            </a:r>
          </a:p>
          <a:p>
            <a:pPr algn="l"/>
            <a:r>
              <a:rPr lang="en-US" dirty="0">
                <a:latin typeface="Arial Rounded MT Bold" panose="020F0704030504030204" pitchFamily="34" charset="77"/>
              </a:rPr>
              <a:t>Trauma Informed Practitioner</a:t>
            </a:r>
          </a:p>
          <a:p>
            <a:pPr algn="l"/>
            <a:r>
              <a:rPr lang="en-US" dirty="0">
                <a:latin typeface="Arial Rounded MT Bold" panose="020F0704030504030204" pitchFamily="34" charset="77"/>
              </a:rPr>
              <a:t>RFU Safeguarding Trainer</a:t>
            </a:r>
          </a:p>
          <a:p>
            <a:pPr algn="l"/>
            <a:r>
              <a:rPr lang="en-US" dirty="0">
                <a:latin typeface="Arial Rounded MT Bold" panose="020F0704030504030204" pitchFamily="34" charset="77"/>
              </a:rPr>
              <a:t>MHFA Trainer</a:t>
            </a:r>
          </a:p>
        </p:txBody>
      </p:sp>
      <p:sp>
        <p:nvSpPr>
          <p:cNvPr id="4" name="AutoShape 6" descr="GRFU Logo.jpg">
            <a:extLst>
              <a:ext uri="{FF2B5EF4-FFF2-40B4-BE49-F238E27FC236}">
                <a16:creationId xmlns:a16="http://schemas.microsoft.com/office/drawing/2014/main" xmlns="" id="{3AFE3F12-214F-7A4C-A5EE-115587D3610E}"/>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xmlns="" id="{6BC1622B-19CC-1849-BF81-9293CD3003D1}"/>
              </a:ext>
            </a:extLst>
          </p:cNvPr>
          <p:cNvPicPr>
            <a:picLocks noChangeAspect="1"/>
          </p:cNvPicPr>
          <p:nvPr/>
        </p:nvPicPr>
        <p:blipFill>
          <a:blip r:embed="rId4"/>
          <a:stretch>
            <a:fillRect/>
          </a:stretch>
        </p:blipFill>
        <p:spPr>
          <a:xfrm>
            <a:off x="6276561" y="332656"/>
            <a:ext cx="2293454" cy="784871"/>
          </a:xfrm>
          <a:prstGeom prst="rect">
            <a:avLst/>
          </a:prstGeom>
        </p:spPr>
      </p:pic>
    </p:spTree>
    <p:extLst>
      <p:ext uri="{BB962C8B-B14F-4D97-AF65-F5344CB8AC3E}">
        <p14:creationId xmlns:p14="http://schemas.microsoft.com/office/powerpoint/2010/main" val="2409170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517D6D44-E1F6-C04B-91EF-AAF4709FE46F}"/>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52451" y="643467"/>
            <a:ext cx="6039096" cy="5571066"/>
          </a:xfrm>
          <a:prstGeom prst="rect">
            <a:avLst/>
          </a:prstGeom>
        </p:spPr>
      </p:pic>
    </p:spTree>
    <p:extLst>
      <p:ext uri="{BB962C8B-B14F-4D97-AF65-F5344CB8AC3E}">
        <p14:creationId xmlns:p14="http://schemas.microsoft.com/office/powerpoint/2010/main" val="2188718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descr="Chart&#10;&#10;Description automatically generated">
            <a:extLst>
              <a:ext uri="{FF2B5EF4-FFF2-40B4-BE49-F238E27FC236}">
                <a16:creationId xmlns:a16="http://schemas.microsoft.com/office/drawing/2014/main" xmlns="" id="{F9B33F17-C42D-6C48-A46F-0C3B16BF3FDA}"/>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82030" y="815571"/>
            <a:ext cx="7979939" cy="5226859"/>
          </a:xfrm>
          <a:prstGeom prst="rect">
            <a:avLst/>
          </a:prstGeom>
        </p:spPr>
      </p:pic>
    </p:spTree>
    <p:extLst>
      <p:ext uri="{BB962C8B-B14F-4D97-AF65-F5344CB8AC3E}">
        <p14:creationId xmlns:p14="http://schemas.microsoft.com/office/powerpoint/2010/main" val="457982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Content Placeholder 7" descr="Graphical user interface, application, website&#10;&#10;Description automatically generated">
            <a:extLst>
              <a:ext uri="{FF2B5EF4-FFF2-40B4-BE49-F238E27FC236}">
                <a16:creationId xmlns:a16="http://schemas.microsoft.com/office/drawing/2014/main" xmlns="" id="{800D9D33-F61B-A347-A61F-49ABD4351AA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6590" y="643467"/>
            <a:ext cx="7710818" cy="5571066"/>
          </a:xfrm>
          <a:prstGeom prst="rect">
            <a:avLst/>
          </a:prstGeom>
        </p:spPr>
      </p:pic>
    </p:spTree>
    <p:extLst>
      <p:ext uri="{BB962C8B-B14F-4D97-AF65-F5344CB8AC3E}">
        <p14:creationId xmlns:p14="http://schemas.microsoft.com/office/powerpoint/2010/main" val="1872825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xmlns="" id="{E45AFCBC-B00C-9640-A563-8F852F4A68B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922"/>
          <a:stretch/>
        </p:blipFill>
        <p:spPr>
          <a:xfrm>
            <a:off x="482600" y="643467"/>
            <a:ext cx="8178799" cy="5571066"/>
          </a:xfrm>
          <a:prstGeom prst="rect">
            <a:avLst/>
          </a:prstGeom>
        </p:spPr>
      </p:pic>
    </p:spTree>
    <p:extLst>
      <p:ext uri="{BB962C8B-B14F-4D97-AF65-F5344CB8AC3E}">
        <p14:creationId xmlns:p14="http://schemas.microsoft.com/office/powerpoint/2010/main" val="204365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0D33109-63BF-D642-AAF2-2F9ECDFFAC28}"/>
              </a:ext>
            </a:extLst>
          </p:cNvPr>
          <p:cNvSpPr>
            <a:spLocks noGrp="1"/>
          </p:cNvSpPr>
          <p:nvPr>
            <p:ph type="title"/>
          </p:nvPr>
        </p:nvSpPr>
        <p:spPr>
          <a:xfrm>
            <a:off x="1038014" y="396062"/>
            <a:ext cx="7058025" cy="1524000"/>
          </a:xfrm>
        </p:spPr>
        <p:txBody>
          <a:bodyPr>
            <a:noAutofit/>
          </a:bodyPr>
          <a:lstStyle/>
          <a:p>
            <a:pPr algn="ctr"/>
            <a:r>
              <a:rPr lang="en-US" sz="3000" dirty="0">
                <a:solidFill>
                  <a:schemeClr val="tx1"/>
                </a:solidFill>
                <a:latin typeface="+mn-lt"/>
                <a:ea typeface="+mj-lt"/>
                <a:cs typeface="+mj-lt"/>
              </a:rPr>
              <a:t>What's the impact on everyone’s </a:t>
            </a:r>
            <a:br>
              <a:rPr lang="en-US" sz="3000" dirty="0">
                <a:solidFill>
                  <a:schemeClr val="tx1"/>
                </a:solidFill>
                <a:latin typeface="+mn-lt"/>
                <a:ea typeface="+mj-lt"/>
                <a:cs typeface="+mj-lt"/>
              </a:rPr>
            </a:br>
            <a:r>
              <a:rPr lang="en-US" sz="3000" dirty="0">
                <a:solidFill>
                  <a:schemeClr val="tx1"/>
                </a:solidFill>
                <a:latin typeface="+mn-lt"/>
                <a:ea typeface="+mj-lt"/>
                <a:cs typeface="+mj-lt"/>
              </a:rPr>
              <a:t>mental wellbeing?</a:t>
            </a:r>
            <a:endParaRPr lang="en-US" sz="3000" dirty="0">
              <a:solidFill>
                <a:schemeClr val="tx1"/>
              </a:solidFill>
              <a:latin typeface="+mn-lt"/>
            </a:endParaRPr>
          </a:p>
          <a:p>
            <a:pPr algn="ctr"/>
            <a:endParaRPr lang="en-US" sz="3000" dirty="0">
              <a:solidFill>
                <a:srgbClr val="243987"/>
              </a:solidFill>
              <a:latin typeface="+mn-lt"/>
              <a:cs typeface="Calibri"/>
            </a:endParaRPr>
          </a:p>
        </p:txBody>
      </p:sp>
      <p:sp>
        <p:nvSpPr>
          <p:cNvPr id="5" name="Subtitle 4">
            <a:extLst>
              <a:ext uri="{FF2B5EF4-FFF2-40B4-BE49-F238E27FC236}">
                <a16:creationId xmlns:a16="http://schemas.microsoft.com/office/drawing/2014/main" xmlns="" id="{3CFAC6AC-F695-CC45-936A-247D0A99A0BA}"/>
              </a:ext>
            </a:extLst>
          </p:cNvPr>
          <p:cNvSpPr>
            <a:spLocks noGrp="1"/>
          </p:cNvSpPr>
          <p:nvPr>
            <p:ph idx="1"/>
          </p:nvPr>
        </p:nvSpPr>
        <p:spPr/>
        <p:txBody>
          <a:bodyPr vert="horz" lIns="68580" tIns="34290" rIns="68580" bIns="34290" rtlCol="0" anchor="t">
            <a:noAutofit/>
          </a:bodyPr>
          <a:lstStyle/>
          <a:p>
            <a:pPr algn="l"/>
            <a:endParaRPr lang="en-US" sz="2100" dirty="0">
              <a:cs typeface="Calibri"/>
            </a:endParaRPr>
          </a:p>
          <a:p>
            <a:pPr>
              <a:buAutoNum type="arabicPeriod"/>
            </a:pPr>
            <a:endParaRPr lang="en-US" sz="1650" dirty="0">
              <a:solidFill>
                <a:srgbClr val="243987"/>
              </a:solidFill>
              <a:ea typeface="Arial Unicode MS"/>
              <a:cs typeface="Arial Unicode MS"/>
            </a:endParaRPr>
          </a:p>
        </p:txBody>
      </p:sp>
      <p:pic>
        <p:nvPicPr>
          <p:cNvPr id="3" name="Picture 5" descr="A picture containing grass, person, outdoor, field&#10;&#10;Description generated with very high confidence">
            <a:extLst>
              <a:ext uri="{FF2B5EF4-FFF2-40B4-BE49-F238E27FC236}">
                <a16:creationId xmlns:a16="http://schemas.microsoft.com/office/drawing/2014/main" xmlns="" id="{91F5B63A-62E0-447E-BEF6-653714C26AE3}"/>
              </a:ext>
            </a:extLst>
          </p:cNvPr>
          <p:cNvPicPr>
            <a:picLocks noChangeAspect="1"/>
          </p:cNvPicPr>
          <p:nvPr/>
        </p:nvPicPr>
        <p:blipFill>
          <a:blip r:embed="rId3"/>
          <a:stretch>
            <a:fillRect/>
          </a:stretch>
        </p:blipFill>
        <p:spPr>
          <a:xfrm>
            <a:off x="1047750" y="2398305"/>
            <a:ext cx="3169528" cy="3462744"/>
          </a:xfrm>
          <a:prstGeom prst="rect">
            <a:avLst/>
          </a:prstGeom>
          <a:ln>
            <a:solidFill>
              <a:srgbClr val="243A86"/>
            </a:solidFill>
          </a:ln>
        </p:spPr>
      </p:pic>
      <p:pic>
        <p:nvPicPr>
          <p:cNvPr id="14" name="Picture 13" descr="Diagram, text&#10;&#10;Description automatically generated">
            <a:extLst>
              <a:ext uri="{FF2B5EF4-FFF2-40B4-BE49-F238E27FC236}">
                <a16:creationId xmlns:a16="http://schemas.microsoft.com/office/drawing/2014/main" xmlns="" id="{478F6D14-EF0C-8541-963F-442BE3C969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5539" y="2398305"/>
            <a:ext cx="3218635" cy="3462745"/>
          </a:xfrm>
          <a:prstGeom prst="rect">
            <a:avLst/>
          </a:prstGeom>
        </p:spPr>
      </p:pic>
    </p:spTree>
    <p:extLst>
      <p:ext uri="{BB962C8B-B14F-4D97-AF65-F5344CB8AC3E}">
        <p14:creationId xmlns:p14="http://schemas.microsoft.com/office/powerpoint/2010/main" val="369197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xmlns="" id="{B9C02A04-5C3F-D14F-B975-9F4D80C89563}"/>
              </a:ext>
            </a:extLst>
          </p:cNvPr>
          <p:cNvSpPr>
            <a:spLocks noGrp="1"/>
          </p:cNvSpPr>
          <p:nvPr>
            <p:ph sz="half" idx="1"/>
          </p:nvPr>
        </p:nvSpPr>
        <p:spPr>
          <a:xfrm>
            <a:off x="628650" y="2226468"/>
            <a:ext cx="3799334" cy="4874939"/>
          </a:xfrm>
        </p:spPr>
        <p:txBody>
          <a:bodyPr>
            <a:normAutofit/>
          </a:bodyPr>
          <a:lstStyle/>
          <a:p>
            <a:pPr algn="l"/>
            <a:r>
              <a:rPr lang="en-GB" dirty="0">
                <a:latin typeface="Arial Rounded MT Bold" panose="020F0704030504030204" pitchFamily="34" charset="77"/>
                <a:cs typeface="Arial" panose="020B0604020202020204" pitchFamily="34" charset="0"/>
              </a:rPr>
              <a:t>What we are going through is unprecedented.</a:t>
            </a:r>
          </a:p>
          <a:p>
            <a:pPr algn="l"/>
            <a:r>
              <a:rPr lang="en-GB" dirty="0">
                <a:latin typeface="Arial Rounded MT Bold" panose="020F0704030504030204" pitchFamily="34" charset="77"/>
                <a:cs typeface="Arial" panose="020B0604020202020204" pitchFamily="34" charset="0"/>
              </a:rPr>
              <a:t>We wouldn’t be human if we didn’t have mood swings.</a:t>
            </a:r>
          </a:p>
          <a:p>
            <a:pPr algn="l"/>
            <a:r>
              <a:rPr lang="en-GB" dirty="0">
                <a:latin typeface="Arial Rounded MT Bold" panose="020F0704030504030204" pitchFamily="34" charset="77"/>
                <a:cs typeface="Arial" panose="020B0604020202020204" pitchFamily="34" charset="0"/>
              </a:rPr>
              <a:t>Being cooped up at home has probably lead to some interesting times and undoubted rows.</a:t>
            </a:r>
          </a:p>
          <a:p>
            <a:pPr algn="l"/>
            <a:r>
              <a:rPr lang="en-GB" dirty="0">
                <a:latin typeface="Arial Rounded MT Bold" panose="020F0704030504030204" pitchFamily="34" charset="77"/>
              </a:rPr>
              <a:t>You have probably looked for connectivity with others via social media.</a:t>
            </a:r>
          </a:p>
          <a:p>
            <a:pPr algn="l"/>
            <a:endParaRPr lang="en-GB" dirty="0">
              <a:latin typeface="Arial Rounded MT Bold" panose="020F0704030504030204" pitchFamily="34" charset="77"/>
            </a:endParaRPr>
          </a:p>
          <a:p>
            <a:pPr algn="l"/>
            <a:endParaRPr lang="en-GB" dirty="0"/>
          </a:p>
          <a:p>
            <a:pPr algn="l"/>
            <a:endParaRPr lang="en-GB" dirty="0"/>
          </a:p>
          <a:p>
            <a:endParaRPr lang="en-US" dirty="0"/>
          </a:p>
        </p:txBody>
      </p:sp>
      <p:pic>
        <p:nvPicPr>
          <p:cNvPr id="8" name="Content Placeholder 7">
            <a:extLst>
              <a:ext uri="{FF2B5EF4-FFF2-40B4-BE49-F238E27FC236}">
                <a16:creationId xmlns:a16="http://schemas.microsoft.com/office/drawing/2014/main" xmlns="" id="{A4DD3CF7-FEE4-1444-AE2A-38F19D4C28CD}"/>
              </a:ext>
            </a:extLst>
          </p:cNvPr>
          <p:cNvPicPr>
            <a:picLocks noGrp="1" noChangeAspect="1"/>
          </p:cNvPicPr>
          <p:nvPr>
            <p:ph sz="half" idx="2"/>
          </p:nvPr>
        </p:nvPicPr>
        <p:blipFill>
          <a:blip r:embed="rId2"/>
          <a:stretch>
            <a:fillRect/>
          </a:stretch>
        </p:blipFill>
        <p:spPr>
          <a:xfrm>
            <a:off x="5221881" y="2222500"/>
            <a:ext cx="2553100" cy="3638550"/>
          </a:xfrm>
        </p:spPr>
      </p:pic>
      <p:sp>
        <p:nvSpPr>
          <p:cNvPr id="2" name="TextBox 1">
            <a:extLst>
              <a:ext uri="{FF2B5EF4-FFF2-40B4-BE49-F238E27FC236}">
                <a16:creationId xmlns:a16="http://schemas.microsoft.com/office/drawing/2014/main" xmlns="" id="{BB6A9EA5-2E46-654C-8288-AB1D73B1760C}"/>
              </a:ext>
            </a:extLst>
          </p:cNvPr>
          <p:cNvSpPr txBox="1"/>
          <p:nvPr/>
        </p:nvSpPr>
        <p:spPr>
          <a:xfrm>
            <a:off x="1835696" y="476672"/>
            <a:ext cx="5688631" cy="523220"/>
          </a:xfrm>
          <a:prstGeom prst="rect">
            <a:avLst/>
          </a:prstGeom>
          <a:noFill/>
        </p:spPr>
        <p:txBody>
          <a:bodyPr wrap="square" rtlCol="0">
            <a:spAutoFit/>
          </a:bodyPr>
          <a:lstStyle/>
          <a:p>
            <a:r>
              <a:rPr lang="en-US" sz="2800" dirty="0"/>
              <a:t>The Cauliflower Ear Project</a:t>
            </a:r>
          </a:p>
        </p:txBody>
      </p:sp>
    </p:spTree>
    <p:extLst>
      <p:ext uri="{BB962C8B-B14F-4D97-AF65-F5344CB8AC3E}">
        <p14:creationId xmlns:p14="http://schemas.microsoft.com/office/powerpoint/2010/main" val="312503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xmlns="" id="{B9C02A04-5C3F-D14F-B975-9F4D80C89563}"/>
              </a:ext>
            </a:extLst>
          </p:cNvPr>
          <p:cNvSpPr>
            <a:spLocks noGrp="1"/>
          </p:cNvSpPr>
          <p:nvPr>
            <p:ph sz="half" idx="1"/>
          </p:nvPr>
        </p:nvSpPr>
        <p:spPr/>
        <p:txBody>
          <a:bodyPr>
            <a:normAutofit/>
          </a:bodyPr>
          <a:lstStyle/>
          <a:p>
            <a:pPr algn="l"/>
            <a:endParaRPr lang="en-GB" dirty="0"/>
          </a:p>
          <a:p>
            <a:pPr algn="l"/>
            <a:endParaRPr lang="en-GB" dirty="0"/>
          </a:p>
          <a:p>
            <a:pPr algn="l"/>
            <a:endParaRPr lang="en-GB" dirty="0"/>
          </a:p>
          <a:p>
            <a:endParaRPr lang="en-US" dirty="0"/>
          </a:p>
        </p:txBody>
      </p:sp>
      <p:pic>
        <p:nvPicPr>
          <p:cNvPr id="10" name="Content Placeholder 9">
            <a:extLst>
              <a:ext uri="{FF2B5EF4-FFF2-40B4-BE49-F238E27FC236}">
                <a16:creationId xmlns:a16="http://schemas.microsoft.com/office/drawing/2014/main" xmlns="" id="{3FB02BBE-5C7A-6849-98B4-CE8F30852D15}"/>
              </a:ext>
            </a:extLst>
          </p:cNvPr>
          <p:cNvPicPr>
            <a:picLocks noGrp="1" noChangeAspect="1"/>
          </p:cNvPicPr>
          <p:nvPr>
            <p:ph sz="half" idx="2"/>
          </p:nvPr>
        </p:nvPicPr>
        <p:blipFill>
          <a:blip r:embed="rId2"/>
          <a:stretch>
            <a:fillRect/>
          </a:stretch>
        </p:blipFill>
        <p:spPr>
          <a:xfrm>
            <a:off x="496015" y="2158610"/>
            <a:ext cx="2826171" cy="4025606"/>
          </a:xfrm>
        </p:spPr>
      </p:pic>
      <p:sp>
        <p:nvSpPr>
          <p:cNvPr id="7" name="TextBox 6">
            <a:extLst>
              <a:ext uri="{FF2B5EF4-FFF2-40B4-BE49-F238E27FC236}">
                <a16:creationId xmlns:a16="http://schemas.microsoft.com/office/drawing/2014/main" xmlns="" id="{86CDF4DB-2F29-7348-943F-4771AC044CF7}"/>
              </a:ext>
            </a:extLst>
          </p:cNvPr>
          <p:cNvSpPr txBox="1"/>
          <p:nvPr/>
        </p:nvSpPr>
        <p:spPr>
          <a:xfrm>
            <a:off x="3707904" y="2213898"/>
            <a:ext cx="5296920" cy="3970318"/>
          </a:xfrm>
          <a:prstGeom prst="rect">
            <a:avLst/>
          </a:prstGeom>
          <a:noFill/>
        </p:spPr>
        <p:txBody>
          <a:bodyPr wrap="square" rtlCol="0">
            <a:spAutoFit/>
          </a:bodyPr>
          <a:lstStyle/>
          <a:p>
            <a:r>
              <a:rPr lang="en-US" sz="2100" dirty="0"/>
              <a:t>It’s ok not to be ok!</a:t>
            </a:r>
          </a:p>
          <a:p>
            <a:r>
              <a:rPr lang="en-US" sz="2100" dirty="0"/>
              <a:t>It’s good to talk!</a:t>
            </a:r>
          </a:p>
          <a:p>
            <a:r>
              <a:rPr lang="en-US" sz="2100" dirty="0"/>
              <a:t>You see these phrases bandied about, what we know is the hardest bit is to own up to feeling low.</a:t>
            </a:r>
          </a:p>
          <a:p>
            <a:r>
              <a:rPr lang="en-US" sz="2100" dirty="0"/>
              <a:t>The macho world of rugby doesn’t help sometimes.</a:t>
            </a:r>
          </a:p>
          <a:p>
            <a:r>
              <a:rPr lang="en-US" sz="2100" dirty="0"/>
              <a:t>But things are changing so if somebody asks you how you are don’t push them away.</a:t>
            </a:r>
          </a:p>
          <a:p>
            <a:r>
              <a:rPr lang="en-US" sz="2100" dirty="0"/>
              <a:t>If you are worried about a mate ask and keep asking.</a:t>
            </a:r>
          </a:p>
        </p:txBody>
      </p:sp>
      <p:sp>
        <p:nvSpPr>
          <p:cNvPr id="6" name="TextBox 5">
            <a:extLst>
              <a:ext uri="{FF2B5EF4-FFF2-40B4-BE49-F238E27FC236}">
                <a16:creationId xmlns:a16="http://schemas.microsoft.com/office/drawing/2014/main" xmlns="" id="{7A28A328-25E5-C34A-BAFF-DC834CD4E27E}"/>
              </a:ext>
            </a:extLst>
          </p:cNvPr>
          <p:cNvSpPr txBox="1"/>
          <p:nvPr/>
        </p:nvSpPr>
        <p:spPr>
          <a:xfrm>
            <a:off x="1835696" y="476672"/>
            <a:ext cx="5688631" cy="523220"/>
          </a:xfrm>
          <a:prstGeom prst="rect">
            <a:avLst/>
          </a:prstGeom>
          <a:noFill/>
        </p:spPr>
        <p:txBody>
          <a:bodyPr wrap="square" rtlCol="0">
            <a:spAutoFit/>
          </a:bodyPr>
          <a:lstStyle/>
          <a:p>
            <a:r>
              <a:rPr lang="en-US" sz="2800" dirty="0"/>
              <a:t>The Cauliflower Ear Project</a:t>
            </a:r>
          </a:p>
        </p:txBody>
      </p:sp>
    </p:spTree>
    <p:extLst>
      <p:ext uri="{BB962C8B-B14F-4D97-AF65-F5344CB8AC3E}">
        <p14:creationId xmlns:p14="http://schemas.microsoft.com/office/powerpoint/2010/main" val="24511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xmlns="" id="{B9C02A04-5C3F-D14F-B975-9F4D80C89563}"/>
              </a:ext>
            </a:extLst>
          </p:cNvPr>
          <p:cNvSpPr>
            <a:spLocks noGrp="1"/>
          </p:cNvSpPr>
          <p:nvPr>
            <p:ph sz="half" idx="1"/>
          </p:nvPr>
        </p:nvSpPr>
        <p:spPr/>
        <p:txBody>
          <a:bodyPr>
            <a:normAutofit/>
          </a:bodyPr>
          <a:lstStyle/>
          <a:p>
            <a:pPr algn="l"/>
            <a:endParaRPr lang="en-GB" dirty="0"/>
          </a:p>
          <a:p>
            <a:pPr algn="l"/>
            <a:endParaRPr lang="en-GB" dirty="0"/>
          </a:p>
          <a:p>
            <a:pPr algn="l"/>
            <a:endParaRPr lang="en-GB" dirty="0"/>
          </a:p>
          <a:p>
            <a:endParaRPr lang="en-US" dirty="0"/>
          </a:p>
        </p:txBody>
      </p:sp>
      <p:pic>
        <p:nvPicPr>
          <p:cNvPr id="13" name="Content Placeholder 12">
            <a:extLst>
              <a:ext uri="{FF2B5EF4-FFF2-40B4-BE49-F238E27FC236}">
                <a16:creationId xmlns:a16="http://schemas.microsoft.com/office/drawing/2014/main" xmlns="" id="{B730AA1E-96DD-BB44-AAC5-9F47C57C4C1E}"/>
              </a:ext>
            </a:extLst>
          </p:cNvPr>
          <p:cNvPicPr>
            <a:picLocks noGrp="1" noChangeAspect="1"/>
          </p:cNvPicPr>
          <p:nvPr>
            <p:ph sz="half" idx="2"/>
          </p:nvPr>
        </p:nvPicPr>
        <p:blipFill>
          <a:blip r:embed="rId2"/>
          <a:stretch>
            <a:fillRect/>
          </a:stretch>
        </p:blipFill>
        <p:spPr>
          <a:xfrm>
            <a:off x="442797" y="2219187"/>
            <a:ext cx="2770278" cy="3641863"/>
          </a:xfrm>
        </p:spPr>
      </p:pic>
      <p:sp>
        <p:nvSpPr>
          <p:cNvPr id="7" name="TextBox 6">
            <a:extLst>
              <a:ext uri="{FF2B5EF4-FFF2-40B4-BE49-F238E27FC236}">
                <a16:creationId xmlns:a16="http://schemas.microsoft.com/office/drawing/2014/main" xmlns="" id="{86CDF4DB-2F29-7348-943F-4771AC044CF7}"/>
              </a:ext>
            </a:extLst>
          </p:cNvPr>
          <p:cNvSpPr txBox="1"/>
          <p:nvPr/>
        </p:nvSpPr>
        <p:spPr>
          <a:xfrm>
            <a:off x="3824493" y="2124796"/>
            <a:ext cx="4627180" cy="2631490"/>
          </a:xfrm>
          <a:prstGeom prst="rect">
            <a:avLst/>
          </a:prstGeom>
          <a:noFill/>
        </p:spPr>
        <p:txBody>
          <a:bodyPr wrap="square" rtlCol="0">
            <a:spAutoFit/>
          </a:bodyPr>
          <a:lstStyle/>
          <a:p>
            <a:r>
              <a:rPr lang="en-US" sz="3300" dirty="0"/>
              <a:t>If it is too difficult to talk to others, we are here to listen or can signpost you to someone who can help!</a:t>
            </a:r>
          </a:p>
        </p:txBody>
      </p:sp>
      <p:sp>
        <p:nvSpPr>
          <p:cNvPr id="6" name="TextBox 5">
            <a:extLst>
              <a:ext uri="{FF2B5EF4-FFF2-40B4-BE49-F238E27FC236}">
                <a16:creationId xmlns:a16="http://schemas.microsoft.com/office/drawing/2014/main" xmlns="" id="{8F603108-C837-7A4B-B72F-0E1A1F87ABC3}"/>
              </a:ext>
            </a:extLst>
          </p:cNvPr>
          <p:cNvSpPr txBox="1"/>
          <p:nvPr/>
        </p:nvSpPr>
        <p:spPr>
          <a:xfrm>
            <a:off x="1835696" y="476672"/>
            <a:ext cx="5688631" cy="523220"/>
          </a:xfrm>
          <a:prstGeom prst="rect">
            <a:avLst/>
          </a:prstGeom>
          <a:noFill/>
        </p:spPr>
        <p:txBody>
          <a:bodyPr wrap="square" rtlCol="0">
            <a:spAutoFit/>
          </a:bodyPr>
          <a:lstStyle/>
          <a:p>
            <a:r>
              <a:rPr lang="en-US" sz="2800" dirty="0"/>
              <a:t>The Cauliflower Ear Project</a:t>
            </a:r>
          </a:p>
        </p:txBody>
      </p:sp>
    </p:spTree>
    <p:extLst>
      <p:ext uri="{BB962C8B-B14F-4D97-AF65-F5344CB8AC3E}">
        <p14:creationId xmlns:p14="http://schemas.microsoft.com/office/powerpoint/2010/main" val="411829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Diagram, schematic&#10;&#10;Description automatically generated">
            <a:extLst>
              <a:ext uri="{FF2B5EF4-FFF2-40B4-BE49-F238E27FC236}">
                <a16:creationId xmlns:a16="http://schemas.microsoft.com/office/drawing/2014/main" xmlns="" id="{82E3BE69-952D-2343-8491-473B437DC34C}"/>
              </a:ext>
            </a:extLst>
          </p:cNvPr>
          <p:cNvPicPr>
            <a:picLocks noChangeAspect="1"/>
          </p:cNvPicPr>
          <p:nvPr/>
        </p:nvPicPr>
        <p:blipFill rotWithShape="1">
          <a:blip r:embed="rId2">
            <a:extLst>
              <a:ext uri="{28A0092B-C50C-407E-A947-70E740481C1C}">
                <a14:useLocalDpi xmlns:a14="http://schemas.microsoft.com/office/drawing/2010/main" val="0"/>
              </a:ext>
            </a:extLst>
          </a:blip>
          <a:srcRect b="4062"/>
          <a:stretch/>
        </p:blipFill>
        <p:spPr>
          <a:xfrm>
            <a:off x="482600" y="643467"/>
            <a:ext cx="8178799" cy="5571066"/>
          </a:xfrm>
          <a:prstGeom prst="rect">
            <a:avLst/>
          </a:prstGeom>
        </p:spPr>
      </p:pic>
    </p:spTree>
    <p:extLst>
      <p:ext uri="{BB962C8B-B14F-4D97-AF65-F5344CB8AC3E}">
        <p14:creationId xmlns:p14="http://schemas.microsoft.com/office/powerpoint/2010/main" val="221381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C66E92-39FF-4546-8386-6943CC46318F}"/>
              </a:ext>
            </a:extLst>
          </p:cNvPr>
          <p:cNvSpPr>
            <a:spLocks noGrp="1"/>
          </p:cNvSpPr>
          <p:nvPr>
            <p:ph type="title"/>
          </p:nvPr>
        </p:nvSpPr>
        <p:spPr/>
        <p:txBody>
          <a:bodyPr/>
          <a:lstStyle/>
          <a:p>
            <a:r>
              <a:rPr lang="en-US" dirty="0"/>
              <a:t>Resources</a:t>
            </a:r>
          </a:p>
        </p:txBody>
      </p:sp>
      <p:sp>
        <p:nvSpPr>
          <p:cNvPr id="4" name="TextBox 3">
            <a:extLst>
              <a:ext uri="{FF2B5EF4-FFF2-40B4-BE49-F238E27FC236}">
                <a16:creationId xmlns:a16="http://schemas.microsoft.com/office/drawing/2014/main" xmlns="" id="{CDAA4252-26FE-F244-AD1C-510E3A95257F}"/>
              </a:ext>
            </a:extLst>
          </p:cNvPr>
          <p:cNvSpPr txBox="1"/>
          <p:nvPr/>
        </p:nvSpPr>
        <p:spPr>
          <a:xfrm>
            <a:off x="611560" y="2492896"/>
            <a:ext cx="8381397" cy="369332"/>
          </a:xfrm>
          <a:prstGeom prst="rect">
            <a:avLst/>
          </a:prstGeom>
          <a:noFill/>
        </p:spPr>
        <p:txBody>
          <a:bodyPr wrap="none" rtlCol="0">
            <a:spAutoFit/>
          </a:bodyPr>
          <a:lstStyle/>
          <a:p>
            <a:r>
              <a:rPr lang="en-US" dirty="0">
                <a:hlinkClick r:id="rId2"/>
              </a:rPr>
              <a:t>www.englandrugby.com</a:t>
            </a:r>
            <a:r>
              <a:rPr lang="en-US" dirty="0"/>
              <a:t> &gt; participation &gt; Playing Player welfare &gt; mental health </a:t>
            </a:r>
          </a:p>
        </p:txBody>
      </p:sp>
      <p:pic>
        <p:nvPicPr>
          <p:cNvPr id="7" name="Picture 6" descr="A picture containing text, person, outdoor, crowd&#10;&#10;Description automatically generated">
            <a:extLst>
              <a:ext uri="{FF2B5EF4-FFF2-40B4-BE49-F238E27FC236}">
                <a16:creationId xmlns:a16="http://schemas.microsoft.com/office/drawing/2014/main" xmlns="" id="{CE39F50A-EF1D-4241-A0BE-C0778316D0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3140968"/>
            <a:ext cx="5803693" cy="2975891"/>
          </a:xfrm>
          <a:prstGeom prst="rect">
            <a:avLst/>
          </a:prstGeom>
        </p:spPr>
      </p:pic>
    </p:spTree>
    <p:extLst>
      <p:ext uri="{BB962C8B-B14F-4D97-AF65-F5344CB8AC3E}">
        <p14:creationId xmlns:p14="http://schemas.microsoft.com/office/powerpoint/2010/main" val="190052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8CFDF8-22F7-7043-A8E9-EC10C949FDD3}"/>
              </a:ext>
            </a:extLst>
          </p:cNvPr>
          <p:cNvSpPr>
            <a:spLocks noGrp="1"/>
          </p:cNvSpPr>
          <p:nvPr>
            <p:ph type="title"/>
          </p:nvPr>
        </p:nvSpPr>
        <p:spPr/>
        <p:txBody>
          <a:bodyPr/>
          <a:lstStyle/>
          <a:p>
            <a:r>
              <a:rPr lang="en-US" sz="3200" dirty="0">
                <a:latin typeface="Arial" panose="020B0604020202020204" pitchFamily="34" charset="0"/>
                <a:cs typeface="Arial" panose="020B0604020202020204" pitchFamily="34" charset="0"/>
              </a:rPr>
              <a:t>My Learning</a:t>
            </a:r>
            <a:r>
              <a:rPr lang="en-US" dirty="0"/>
              <a:t/>
            </a:r>
            <a:br>
              <a:rPr lang="en-US" dirty="0"/>
            </a:br>
            <a:r>
              <a:rPr lang="en-US" dirty="0"/>
              <a:t/>
            </a:r>
            <a:br>
              <a:rPr lang="en-US" dirty="0"/>
            </a:br>
            <a:r>
              <a:rPr lang="en-US" dirty="0"/>
              <a:t/>
            </a:r>
            <a:br>
              <a:rPr lang="en-US" dirty="0"/>
            </a:br>
            <a:endParaRPr lang="en-US" dirty="0"/>
          </a:p>
        </p:txBody>
      </p:sp>
      <p:pic>
        <p:nvPicPr>
          <p:cNvPr id="6" name="Content Placeholder 5" descr="Website&#10;&#10;Description automatically generated">
            <a:extLst>
              <a:ext uri="{FF2B5EF4-FFF2-40B4-BE49-F238E27FC236}">
                <a16:creationId xmlns:a16="http://schemas.microsoft.com/office/drawing/2014/main" xmlns="" id="{D01DB257-0F82-7846-8D51-7EDB4ABC3EC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41725" y="869211"/>
            <a:ext cx="4689475" cy="4568715"/>
          </a:xfrm>
        </p:spPr>
      </p:pic>
      <p:sp>
        <p:nvSpPr>
          <p:cNvPr id="4" name="Text Placeholder 3">
            <a:extLst>
              <a:ext uri="{FF2B5EF4-FFF2-40B4-BE49-F238E27FC236}">
                <a16:creationId xmlns:a16="http://schemas.microsoft.com/office/drawing/2014/main" xmlns="" id="{C2ED093C-8F33-0945-93F1-A36D8FB798F0}"/>
              </a:ext>
            </a:extLst>
          </p:cNvPr>
          <p:cNvSpPr>
            <a:spLocks noGrp="1"/>
          </p:cNvSpPr>
          <p:nvPr>
            <p:ph type="body" sz="half" idx="2"/>
          </p:nvPr>
        </p:nvSpPr>
        <p:spPr/>
        <p:txBody>
          <a:bodyPr>
            <a:normAutofit/>
          </a:bodyPr>
          <a:lstStyle/>
          <a:p>
            <a:r>
              <a:rPr lang="en-US" sz="3200" dirty="0">
                <a:latin typeface="Arial" panose="020B0604020202020204" pitchFamily="34" charset="0"/>
                <a:cs typeface="Arial" panose="020B0604020202020204" pitchFamily="34" charset="0"/>
              </a:rPr>
              <a:t>Headteacher /Sports coach</a:t>
            </a:r>
          </a:p>
        </p:txBody>
      </p:sp>
    </p:spTree>
    <p:extLst>
      <p:ext uri="{BB962C8B-B14F-4D97-AF65-F5344CB8AC3E}">
        <p14:creationId xmlns:p14="http://schemas.microsoft.com/office/powerpoint/2010/main" val="1555980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xmlns="" id="{E92894D9-4CEA-AD4A-ABFB-17F761468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11424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4E02BA2C-29C3-1B4A-9988-B27DD6C15B5F}"/>
              </a:ext>
            </a:extLst>
          </p:cNvPr>
          <p:cNvSpPr txBox="1"/>
          <p:nvPr/>
        </p:nvSpPr>
        <p:spPr>
          <a:xfrm>
            <a:off x="2015600" y="645686"/>
            <a:ext cx="4356600" cy="584775"/>
          </a:xfrm>
          <a:prstGeom prst="rect">
            <a:avLst/>
          </a:prstGeom>
          <a:noFill/>
        </p:spPr>
        <p:txBody>
          <a:bodyPr wrap="square" rtlCol="0">
            <a:spAutoFit/>
          </a:bodyPr>
          <a:lstStyle/>
          <a:p>
            <a:r>
              <a:rPr lang="en-US" sz="3200" dirty="0">
                <a:latin typeface="Arial Rounded MT Bold" panose="020F0704030504030204" pitchFamily="34" charset="77"/>
              </a:rPr>
              <a:t>Signpost to services</a:t>
            </a:r>
          </a:p>
        </p:txBody>
      </p:sp>
      <p:pic>
        <p:nvPicPr>
          <p:cNvPr id="4" name="Picture 3">
            <a:extLst>
              <a:ext uri="{FF2B5EF4-FFF2-40B4-BE49-F238E27FC236}">
                <a16:creationId xmlns:a16="http://schemas.microsoft.com/office/drawing/2014/main" xmlns="" id="{9094DF22-23F2-D844-8D16-835ECBC1CC5A}"/>
              </a:ext>
            </a:extLst>
          </p:cNvPr>
          <p:cNvPicPr>
            <a:picLocks noChangeAspect="1"/>
          </p:cNvPicPr>
          <p:nvPr/>
        </p:nvPicPr>
        <p:blipFill>
          <a:blip r:embed="rId3"/>
          <a:stretch>
            <a:fillRect/>
          </a:stretch>
        </p:blipFill>
        <p:spPr>
          <a:xfrm>
            <a:off x="6663110" y="209183"/>
            <a:ext cx="1989979" cy="681015"/>
          </a:xfrm>
          <a:prstGeom prst="rect">
            <a:avLst/>
          </a:prstGeom>
        </p:spPr>
      </p:pic>
      <p:pic>
        <p:nvPicPr>
          <p:cNvPr id="11" name="Picture 10">
            <a:extLst>
              <a:ext uri="{FF2B5EF4-FFF2-40B4-BE49-F238E27FC236}">
                <a16:creationId xmlns:a16="http://schemas.microsoft.com/office/drawing/2014/main" xmlns="" id="{45FFA73B-3880-564F-9E27-5057A6422DBC}"/>
              </a:ext>
            </a:extLst>
          </p:cNvPr>
          <p:cNvPicPr>
            <a:picLocks noChangeAspect="1"/>
          </p:cNvPicPr>
          <p:nvPr/>
        </p:nvPicPr>
        <p:blipFill>
          <a:blip r:embed="rId4"/>
          <a:stretch>
            <a:fillRect/>
          </a:stretch>
        </p:blipFill>
        <p:spPr>
          <a:xfrm>
            <a:off x="744351" y="2191031"/>
            <a:ext cx="1770249" cy="1115703"/>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xmlns="" id="{C0C4567F-80E2-B14D-BDF2-E33F68940528}"/>
              </a:ext>
            </a:extLst>
          </p:cNvPr>
          <p:cNvPicPr>
            <a:picLocks noChangeAspect="1"/>
          </p:cNvPicPr>
          <p:nvPr/>
        </p:nvPicPr>
        <p:blipFill>
          <a:blip r:embed="rId5"/>
          <a:stretch>
            <a:fillRect/>
          </a:stretch>
        </p:blipFill>
        <p:spPr>
          <a:xfrm>
            <a:off x="733286" y="4360751"/>
            <a:ext cx="2227559" cy="87518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xmlns="" id="{10AFEBC8-3466-0241-A935-5F7CDABFDC78}"/>
              </a:ext>
            </a:extLst>
          </p:cNvPr>
          <p:cNvPicPr>
            <a:picLocks noChangeAspect="1"/>
          </p:cNvPicPr>
          <p:nvPr/>
        </p:nvPicPr>
        <p:blipFill>
          <a:blip r:embed="rId6"/>
          <a:stretch>
            <a:fillRect/>
          </a:stretch>
        </p:blipFill>
        <p:spPr>
          <a:xfrm>
            <a:off x="3766139" y="2541973"/>
            <a:ext cx="1584378" cy="2348274"/>
          </a:xfrm>
          <a:prstGeom prst="rect">
            <a:avLst/>
          </a:prstGeom>
        </p:spPr>
      </p:pic>
      <p:pic>
        <p:nvPicPr>
          <p:cNvPr id="26" name="Picture 25" descr="A picture containing logo&#10;&#10;Description automatically generated">
            <a:extLst>
              <a:ext uri="{FF2B5EF4-FFF2-40B4-BE49-F238E27FC236}">
                <a16:creationId xmlns:a16="http://schemas.microsoft.com/office/drawing/2014/main" xmlns="" id="{561FFF61-4039-9B4D-B1B2-DD7060D24797}"/>
              </a:ext>
            </a:extLst>
          </p:cNvPr>
          <p:cNvPicPr>
            <a:picLocks noChangeAspect="1"/>
          </p:cNvPicPr>
          <p:nvPr/>
        </p:nvPicPr>
        <p:blipFill>
          <a:blip r:embed="rId7"/>
          <a:stretch>
            <a:fillRect/>
          </a:stretch>
        </p:blipFill>
        <p:spPr>
          <a:xfrm>
            <a:off x="6045573" y="4360751"/>
            <a:ext cx="2552700" cy="1028700"/>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xmlns="" id="{5BFA5BFD-2E1B-4041-91ED-9F2DF806554C}"/>
              </a:ext>
            </a:extLst>
          </p:cNvPr>
          <p:cNvPicPr>
            <a:picLocks noChangeAspect="1"/>
          </p:cNvPicPr>
          <p:nvPr/>
        </p:nvPicPr>
        <p:blipFill>
          <a:blip r:embed="rId8"/>
          <a:stretch>
            <a:fillRect/>
          </a:stretch>
        </p:blipFill>
        <p:spPr>
          <a:xfrm>
            <a:off x="7129463" y="2445974"/>
            <a:ext cx="1057275" cy="971550"/>
          </a:xfrm>
          <a:prstGeom prst="rect">
            <a:avLst/>
          </a:prstGeom>
        </p:spPr>
      </p:pic>
    </p:spTree>
    <p:extLst>
      <p:ext uri="{BB962C8B-B14F-4D97-AF65-F5344CB8AC3E}">
        <p14:creationId xmlns:p14="http://schemas.microsoft.com/office/powerpoint/2010/main" val="2207207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714A2CC-638F-9D44-9650-E23CBA5EA0C0}"/>
              </a:ext>
            </a:extLst>
          </p:cNvPr>
          <p:cNvPicPr>
            <a:picLocks noChangeAspect="1"/>
          </p:cNvPicPr>
          <p:nvPr/>
        </p:nvPicPr>
        <p:blipFill>
          <a:blip r:embed="rId3"/>
          <a:stretch>
            <a:fillRect/>
          </a:stretch>
        </p:blipFill>
        <p:spPr>
          <a:xfrm>
            <a:off x="700878" y="1497825"/>
            <a:ext cx="2152650" cy="1251403"/>
          </a:xfrm>
          <a:prstGeom prst="rect">
            <a:avLst/>
          </a:prstGeom>
        </p:spPr>
      </p:pic>
      <p:pic>
        <p:nvPicPr>
          <p:cNvPr id="5" name="Picture 4">
            <a:extLst>
              <a:ext uri="{FF2B5EF4-FFF2-40B4-BE49-F238E27FC236}">
                <a16:creationId xmlns:a16="http://schemas.microsoft.com/office/drawing/2014/main" xmlns="" id="{F47365A3-162F-614C-986B-8DA51270A36C}"/>
              </a:ext>
            </a:extLst>
          </p:cNvPr>
          <p:cNvPicPr>
            <a:picLocks noChangeAspect="1"/>
          </p:cNvPicPr>
          <p:nvPr/>
        </p:nvPicPr>
        <p:blipFill>
          <a:blip r:embed="rId4"/>
          <a:stretch>
            <a:fillRect/>
          </a:stretch>
        </p:blipFill>
        <p:spPr>
          <a:xfrm>
            <a:off x="6008054" y="2163958"/>
            <a:ext cx="2390889" cy="1170539"/>
          </a:xfrm>
          <a:prstGeom prst="rect">
            <a:avLst/>
          </a:prstGeom>
        </p:spPr>
      </p:pic>
      <p:pic>
        <p:nvPicPr>
          <p:cNvPr id="7" name="Picture 6">
            <a:extLst>
              <a:ext uri="{FF2B5EF4-FFF2-40B4-BE49-F238E27FC236}">
                <a16:creationId xmlns:a16="http://schemas.microsoft.com/office/drawing/2014/main" xmlns="" id="{33AE4D2A-7484-A848-A36A-14FD8CF25F8B}"/>
              </a:ext>
            </a:extLst>
          </p:cNvPr>
          <p:cNvPicPr>
            <a:picLocks noChangeAspect="1"/>
          </p:cNvPicPr>
          <p:nvPr/>
        </p:nvPicPr>
        <p:blipFill>
          <a:blip r:embed="rId5"/>
          <a:stretch>
            <a:fillRect/>
          </a:stretch>
        </p:blipFill>
        <p:spPr>
          <a:xfrm>
            <a:off x="3454162" y="2095528"/>
            <a:ext cx="2235053" cy="3357326"/>
          </a:xfrm>
          <a:prstGeom prst="rect">
            <a:avLst/>
          </a:prstGeom>
        </p:spPr>
      </p:pic>
      <p:sp>
        <p:nvSpPr>
          <p:cNvPr id="8" name="TextBox 7">
            <a:extLst>
              <a:ext uri="{FF2B5EF4-FFF2-40B4-BE49-F238E27FC236}">
                <a16:creationId xmlns:a16="http://schemas.microsoft.com/office/drawing/2014/main" xmlns="" id="{4E02BA2C-29C3-1B4A-9988-B27DD6C15B5F}"/>
              </a:ext>
            </a:extLst>
          </p:cNvPr>
          <p:cNvSpPr txBox="1"/>
          <p:nvPr/>
        </p:nvSpPr>
        <p:spPr>
          <a:xfrm>
            <a:off x="2971910" y="1468549"/>
            <a:ext cx="3318672" cy="461665"/>
          </a:xfrm>
          <a:prstGeom prst="rect">
            <a:avLst/>
          </a:prstGeom>
          <a:noFill/>
        </p:spPr>
        <p:txBody>
          <a:bodyPr wrap="square" rtlCol="0">
            <a:spAutoFit/>
          </a:bodyPr>
          <a:lstStyle/>
          <a:p>
            <a:r>
              <a:rPr lang="en-US" sz="2400" dirty="0">
                <a:latin typeface="Arial Rounded MT Bold" panose="020F0704030504030204" pitchFamily="34" charset="77"/>
              </a:rPr>
              <a:t>Signpost to services</a:t>
            </a:r>
          </a:p>
        </p:txBody>
      </p:sp>
      <p:pic>
        <p:nvPicPr>
          <p:cNvPr id="10" name="Picture 9">
            <a:extLst>
              <a:ext uri="{FF2B5EF4-FFF2-40B4-BE49-F238E27FC236}">
                <a16:creationId xmlns:a16="http://schemas.microsoft.com/office/drawing/2014/main" xmlns="" id="{A31B2860-0245-524B-B97D-9BB1E74A0809}"/>
              </a:ext>
            </a:extLst>
          </p:cNvPr>
          <p:cNvPicPr>
            <a:picLocks noChangeAspect="1"/>
          </p:cNvPicPr>
          <p:nvPr/>
        </p:nvPicPr>
        <p:blipFill>
          <a:blip r:embed="rId6"/>
          <a:stretch>
            <a:fillRect/>
          </a:stretch>
        </p:blipFill>
        <p:spPr>
          <a:xfrm>
            <a:off x="700878" y="2934229"/>
            <a:ext cx="2152650" cy="1238250"/>
          </a:xfrm>
          <a:prstGeom prst="rect">
            <a:avLst/>
          </a:prstGeom>
        </p:spPr>
      </p:pic>
      <p:pic>
        <p:nvPicPr>
          <p:cNvPr id="12" name="Picture 11">
            <a:extLst>
              <a:ext uri="{FF2B5EF4-FFF2-40B4-BE49-F238E27FC236}">
                <a16:creationId xmlns:a16="http://schemas.microsoft.com/office/drawing/2014/main" xmlns="" id="{79CE6816-BB8C-D243-A3EA-6DED50FDF860}"/>
              </a:ext>
            </a:extLst>
          </p:cNvPr>
          <p:cNvPicPr>
            <a:picLocks noChangeAspect="1"/>
          </p:cNvPicPr>
          <p:nvPr/>
        </p:nvPicPr>
        <p:blipFill>
          <a:blip r:embed="rId7"/>
          <a:stretch>
            <a:fillRect/>
          </a:stretch>
        </p:blipFill>
        <p:spPr>
          <a:xfrm>
            <a:off x="700878" y="4357480"/>
            <a:ext cx="2152650" cy="1009650"/>
          </a:xfrm>
          <a:prstGeom prst="rect">
            <a:avLst/>
          </a:prstGeom>
        </p:spPr>
      </p:pic>
      <p:pic>
        <p:nvPicPr>
          <p:cNvPr id="4" name="Picture 3">
            <a:extLst>
              <a:ext uri="{FF2B5EF4-FFF2-40B4-BE49-F238E27FC236}">
                <a16:creationId xmlns:a16="http://schemas.microsoft.com/office/drawing/2014/main" xmlns="" id="{9094DF22-23F2-D844-8D16-835ECBC1CC5A}"/>
              </a:ext>
            </a:extLst>
          </p:cNvPr>
          <p:cNvPicPr>
            <a:picLocks noChangeAspect="1"/>
          </p:cNvPicPr>
          <p:nvPr/>
        </p:nvPicPr>
        <p:blipFill>
          <a:blip r:embed="rId8"/>
          <a:stretch>
            <a:fillRect/>
          </a:stretch>
        </p:blipFill>
        <p:spPr>
          <a:xfrm>
            <a:off x="6513625" y="713292"/>
            <a:ext cx="1989979" cy="681015"/>
          </a:xfrm>
          <a:prstGeom prst="rect">
            <a:avLst/>
          </a:prstGeom>
        </p:spPr>
      </p:pic>
      <p:pic>
        <p:nvPicPr>
          <p:cNvPr id="9" name="Picture 8">
            <a:extLst>
              <a:ext uri="{FF2B5EF4-FFF2-40B4-BE49-F238E27FC236}">
                <a16:creationId xmlns:a16="http://schemas.microsoft.com/office/drawing/2014/main" xmlns="" id="{B425E590-8EF8-B94D-8A50-9CE843B5323B}"/>
              </a:ext>
            </a:extLst>
          </p:cNvPr>
          <p:cNvPicPr>
            <a:picLocks noChangeAspect="1"/>
          </p:cNvPicPr>
          <p:nvPr/>
        </p:nvPicPr>
        <p:blipFill>
          <a:blip r:embed="rId9"/>
          <a:stretch>
            <a:fillRect/>
          </a:stretch>
        </p:blipFill>
        <p:spPr>
          <a:xfrm>
            <a:off x="6008054" y="3462130"/>
            <a:ext cx="2495550" cy="895350"/>
          </a:xfrm>
          <a:prstGeom prst="rect">
            <a:avLst/>
          </a:prstGeom>
        </p:spPr>
      </p:pic>
      <p:pic>
        <p:nvPicPr>
          <p:cNvPr id="6" name="Picture 5">
            <a:extLst>
              <a:ext uri="{FF2B5EF4-FFF2-40B4-BE49-F238E27FC236}">
                <a16:creationId xmlns:a16="http://schemas.microsoft.com/office/drawing/2014/main" xmlns="" id="{B38EEED2-8EC9-2842-8BE5-178EB01E6549}"/>
              </a:ext>
            </a:extLst>
          </p:cNvPr>
          <p:cNvPicPr>
            <a:picLocks noChangeAspect="1"/>
          </p:cNvPicPr>
          <p:nvPr/>
        </p:nvPicPr>
        <p:blipFill>
          <a:blip r:embed="rId10"/>
          <a:stretch>
            <a:fillRect/>
          </a:stretch>
        </p:blipFill>
        <p:spPr>
          <a:xfrm>
            <a:off x="6008054" y="4480199"/>
            <a:ext cx="2428875" cy="1057275"/>
          </a:xfrm>
          <a:prstGeom prst="rect">
            <a:avLst/>
          </a:prstGeom>
        </p:spPr>
      </p:pic>
    </p:spTree>
    <p:extLst>
      <p:ext uri="{BB962C8B-B14F-4D97-AF65-F5344CB8AC3E}">
        <p14:creationId xmlns:p14="http://schemas.microsoft.com/office/powerpoint/2010/main" val="2088553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11285A3-1769-C647-8324-544A703368CF}"/>
              </a:ext>
            </a:extLst>
          </p:cNvPr>
          <p:cNvPicPr>
            <a:picLocks noChangeAspect="1"/>
          </p:cNvPicPr>
          <p:nvPr/>
        </p:nvPicPr>
        <p:blipFill>
          <a:blip r:embed="rId3"/>
          <a:stretch>
            <a:fillRect/>
          </a:stretch>
        </p:blipFill>
        <p:spPr>
          <a:xfrm>
            <a:off x="6270994" y="1513234"/>
            <a:ext cx="2269333" cy="527838"/>
          </a:xfrm>
          <a:prstGeom prst="rect">
            <a:avLst/>
          </a:prstGeom>
        </p:spPr>
      </p:pic>
      <p:sp>
        <p:nvSpPr>
          <p:cNvPr id="3" name="TextBox 2">
            <a:extLst>
              <a:ext uri="{FF2B5EF4-FFF2-40B4-BE49-F238E27FC236}">
                <a16:creationId xmlns:a16="http://schemas.microsoft.com/office/drawing/2014/main" xmlns="" id="{7CBC9DC2-4300-B342-9D7A-6B8634B462DE}"/>
              </a:ext>
            </a:extLst>
          </p:cNvPr>
          <p:cNvSpPr txBox="1"/>
          <p:nvPr/>
        </p:nvSpPr>
        <p:spPr>
          <a:xfrm>
            <a:off x="323528" y="3277578"/>
            <a:ext cx="5763986" cy="923330"/>
          </a:xfrm>
          <a:prstGeom prst="rect">
            <a:avLst/>
          </a:prstGeom>
          <a:noFill/>
        </p:spPr>
        <p:txBody>
          <a:bodyPr wrap="square" rtlCol="0">
            <a:spAutoFit/>
          </a:bodyPr>
          <a:lstStyle/>
          <a:p>
            <a:r>
              <a:rPr lang="en-US" sz="2700" dirty="0">
                <a:latin typeface="Arial Rounded MT Bold" panose="020F0704030504030204" pitchFamily="34" charset="77"/>
              </a:rPr>
              <a:t>#</a:t>
            </a:r>
            <a:r>
              <a:rPr lang="en-US" sz="2700" dirty="0" err="1">
                <a:latin typeface="Arial Rounded MT Bold" panose="020F0704030504030204" pitchFamily="34" charset="77"/>
              </a:rPr>
              <a:t>Everyoneinmind</a:t>
            </a:r>
            <a:endParaRPr lang="en-US" sz="2700" dirty="0">
              <a:latin typeface="Arial Rounded MT Bold" panose="020F0704030504030204" pitchFamily="34" charset="77"/>
            </a:endParaRPr>
          </a:p>
          <a:p>
            <a:r>
              <a:rPr lang="en-US" sz="2700" dirty="0">
                <a:latin typeface="Arial Rounded MT Bold" panose="020F0704030504030204" pitchFamily="34" charset="77"/>
              </a:rPr>
              <a:t>#</a:t>
            </a:r>
            <a:r>
              <a:rPr lang="en-US" sz="2700" dirty="0" err="1">
                <a:latin typeface="Arial Rounded MT Bold" panose="020F0704030504030204" pitchFamily="34" charset="77"/>
              </a:rPr>
              <a:t>Everyoneneedssupport</a:t>
            </a:r>
            <a:endParaRPr lang="en-US" sz="2700" dirty="0">
              <a:latin typeface="Arial Rounded MT Bold" panose="020F0704030504030204" pitchFamily="34" charset="77"/>
            </a:endParaRPr>
          </a:p>
        </p:txBody>
      </p:sp>
      <p:sp>
        <p:nvSpPr>
          <p:cNvPr id="6" name="TextBox 5">
            <a:extLst>
              <a:ext uri="{FF2B5EF4-FFF2-40B4-BE49-F238E27FC236}">
                <a16:creationId xmlns:a16="http://schemas.microsoft.com/office/drawing/2014/main" xmlns="" id="{59D3AF5B-FC8A-B94B-9BDE-281E8422A50A}"/>
              </a:ext>
            </a:extLst>
          </p:cNvPr>
          <p:cNvSpPr txBox="1"/>
          <p:nvPr/>
        </p:nvSpPr>
        <p:spPr>
          <a:xfrm>
            <a:off x="507008" y="1798081"/>
            <a:ext cx="4374679" cy="1107996"/>
          </a:xfrm>
          <a:prstGeom prst="rect">
            <a:avLst/>
          </a:prstGeom>
          <a:noFill/>
        </p:spPr>
        <p:txBody>
          <a:bodyPr wrap="square" rtlCol="0">
            <a:spAutoFit/>
          </a:bodyPr>
          <a:lstStyle/>
          <a:p>
            <a:r>
              <a:rPr lang="en-US" sz="3300" dirty="0">
                <a:latin typeface="Arial Rounded MT Bold" panose="020F0704030504030204" pitchFamily="34" charset="77"/>
              </a:rPr>
              <a:t>@</a:t>
            </a:r>
            <a:r>
              <a:rPr lang="en-US" sz="3300" dirty="0" err="1">
                <a:latin typeface="Arial Rounded MT Bold" panose="020F0704030504030204" pitchFamily="34" charset="77"/>
              </a:rPr>
              <a:t>RichBezzer</a:t>
            </a:r>
            <a:endParaRPr lang="en-US" sz="3300" dirty="0">
              <a:latin typeface="Arial Rounded MT Bold" panose="020F0704030504030204" pitchFamily="34" charset="77"/>
            </a:endParaRPr>
          </a:p>
          <a:p>
            <a:r>
              <a:rPr lang="en-US" sz="3300" dirty="0">
                <a:latin typeface="Arial Rounded MT Bold" panose="020F0704030504030204" pitchFamily="34" charset="77"/>
                <a:hlinkClick r:id="rId4"/>
              </a:rPr>
              <a:t>richberry@grfu.org</a:t>
            </a:r>
            <a:r>
              <a:rPr lang="en-US" sz="3300" dirty="0">
                <a:latin typeface="Arial Rounded MT Bold" panose="020F0704030504030204" pitchFamily="34" charset="77"/>
              </a:rPr>
              <a:t> </a:t>
            </a:r>
          </a:p>
        </p:txBody>
      </p:sp>
      <p:pic>
        <p:nvPicPr>
          <p:cNvPr id="10" name="Picture 9">
            <a:extLst>
              <a:ext uri="{FF2B5EF4-FFF2-40B4-BE49-F238E27FC236}">
                <a16:creationId xmlns:a16="http://schemas.microsoft.com/office/drawing/2014/main" xmlns="" id="{2352E1E7-80B0-2045-9C08-1417398DD4D7}"/>
              </a:ext>
            </a:extLst>
          </p:cNvPr>
          <p:cNvPicPr>
            <a:picLocks noChangeAspect="1"/>
          </p:cNvPicPr>
          <p:nvPr/>
        </p:nvPicPr>
        <p:blipFill>
          <a:blip r:embed="rId5"/>
          <a:stretch>
            <a:fillRect/>
          </a:stretch>
        </p:blipFill>
        <p:spPr>
          <a:xfrm>
            <a:off x="5155877" y="2049236"/>
            <a:ext cx="3384450" cy="3380015"/>
          </a:xfrm>
          <a:prstGeom prst="rect">
            <a:avLst/>
          </a:prstGeom>
        </p:spPr>
      </p:pic>
    </p:spTree>
    <p:extLst>
      <p:ext uri="{BB962C8B-B14F-4D97-AF65-F5344CB8AC3E}">
        <p14:creationId xmlns:p14="http://schemas.microsoft.com/office/powerpoint/2010/main" val="4124408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xmlns="" id="{8888ED90-431C-7D43-9F2B-A8A0DFB1BC75}"/>
              </a:ext>
            </a:extLst>
          </p:cNvPr>
          <p:cNvSpPr>
            <a:spLocks noGrp="1"/>
          </p:cNvSpPr>
          <p:nvPr>
            <p:ph type="title"/>
          </p:nvPr>
        </p:nvSpPr>
        <p:spPr/>
        <p:txBody>
          <a:bodyPr/>
          <a:lstStyle/>
          <a:p>
            <a:r>
              <a:rPr lang="en-GB" altLang="en-US" b="1"/>
              <a:t>Looking After Ourselves</a:t>
            </a:r>
          </a:p>
        </p:txBody>
      </p:sp>
      <p:pic>
        <p:nvPicPr>
          <p:cNvPr id="27651" name="Content Placeholder 4">
            <a:extLst>
              <a:ext uri="{FF2B5EF4-FFF2-40B4-BE49-F238E27FC236}">
                <a16:creationId xmlns:a16="http://schemas.microsoft.com/office/drawing/2014/main" xmlns="" id="{8BBD80E1-A5CB-E347-96EB-6F7C3EFE1B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287001" y="2222500"/>
            <a:ext cx="6569997" cy="3636963"/>
          </a:xfrm>
        </p:spPr>
      </p:pic>
    </p:spTree>
  </p:cSld>
  <p:clrMapOvr>
    <a:masterClrMapping/>
  </p:clrMapOvr>
  <mc:AlternateContent xmlns:mc="http://schemas.openxmlformats.org/markup-compatibility/2006" xmlns:p14="http://schemas.microsoft.com/office/powerpoint/2010/main">
    <mc:Choice Requires="p14">
      <p:transition spd="slow" p14:dur="2000" advTm="96586"/>
    </mc:Choice>
    <mc:Fallback xmlns="">
      <p:transition spd="slow" advTm="9658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552" y="188641"/>
            <a:ext cx="8006534" cy="792088"/>
          </a:xfrm>
          <a:ln>
            <a:solidFill>
              <a:schemeClr val="tx1"/>
            </a:solidFill>
          </a:ln>
        </p:spPr>
        <p:txBody>
          <a:bodyPr>
            <a:noAutofit/>
          </a:bodyPr>
          <a:lstStyle/>
          <a:p>
            <a:pPr algn="ctr"/>
            <a:r>
              <a:rPr lang="en-GB" sz="3000" dirty="0">
                <a:latin typeface="Arial Rounded MT Bold" panose="020F0704030504030204" pitchFamily="34" charset="0"/>
              </a:rPr>
              <a:t>Relationships are key:</a:t>
            </a:r>
            <a:endParaRPr lang="en-GB" sz="2100" dirty="0">
              <a:latin typeface="Arial Rounded MT Bold" panose="020F0704030504030204" pitchFamily="34" charset="0"/>
            </a:endParaRPr>
          </a:p>
        </p:txBody>
      </p:sp>
      <p:sp>
        <p:nvSpPr>
          <p:cNvPr id="2" name="Content Placeholder 1"/>
          <p:cNvSpPr>
            <a:spLocks noGrp="1"/>
          </p:cNvSpPr>
          <p:nvPr>
            <p:ph idx="1"/>
          </p:nvPr>
        </p:nvSpPr>
        <p:spPr>
          <a:xfrm>
            <a:off x="1056218" y="2492896"/>
            <a:ext cx="7489868" cy="2919421"/>
          </a:xfrm>
        </p:spPr>
        <p:txBody>
          <a:bodyPr>
            <a:normAutofit/>
          </a:bodyPr>
          <a:lstStyle/>
          <a:p>
            <a:pPr marL="0" indent="0">
              <a:buNone/>
            </a:pPr>
            <a:r>
              <a:rPr lang="en-GB" sz="2100" dirty="0">
                <a:latin typeface="Arial Rounded MT Bold" panose="020F0704030504030204" pitchFamily="34" charset="0"/>
              </a:rPr>
              <a:t>“Research suggests that many of the vulnerabilities men &amp; women feel in midlife, when the risk of suicide is at its highest, are established in childhood and adolescence, and that the needs of boys and young people need attention to prevent difficulties in later years” </a:t>
            </a:r>
          </a:p>
          <a:p>
            <a:pPr marL="0" indent="0">
              <a:buNone/>
            </a:pPr>
            <a:r>
              <a:rPr lang="en-GB" sz="2100" dirty="0">
                <a:latin typeface="Arial Rounded MT Bold" panose="020F0704030504030204" pitchFamily="34" charset="0"/>
              </a:rPr>
              <a:t>- Charlie Waller Trust</a:t>
            </a:r>
          </a:p>
          <a:p>
            <a:pPr marL="0" indent="0">
              <a:buNone/>
            </a:pPr>
            <a:endParaRPr lang="en-GB" dirty="0">
              <a:latin typeface="Arial Rounded MT Bold" panose="020F0704030504030204" pitchFamily="34" charset="0"/>
            </a:endParaRPr>
          </a:p>
          <a:p>
            <a:pPr marL="0" indent="0">
              <a:buNone/>
            </a:pPr>
            <a:endParaRPr lang="en-GB" dirty="0">
              <a:latin typeface="Arial Rounded MT Bold" panose="020F0704030504030204" pitchFamily="34" charset="0"/>
            </a:endParaRPr>
          </a:p>
        </p:txBody>
      </p:sp>
    </p:spTree>
    <p:extLst>
      <p:ext uri="{BB962C8B-B14F-4D97-AF65-F5344CB8AC3E}">
        <p14:creationId xmlns:p14="http://schemas.microsoft.com/office/powerpoint/2010/main" val="15595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FADD72-789B-BD49-AEF4-A86E292F00D5}"/>
              </a:ext>
            </a:extLst>
          </p:cNvPr>
          <p:cNvSpPr>
            <a:spLocks noGrp="1"/>
          </p:cNvSpPr>
          <p:nvPr>
            <p:ph type="title"/>
          </p:nvPr>
        </p:nvSpPr>
        <p:spPr>
          <a:xfrm>
            <a:off x="472677" y="404664"/>
            <a:ext cx="7937369" cy="660020"/>
          </a:xfrm>
        </p:spPr>
        <p:txBody>
          <a:bodyPr>
            <a:normAutofit fontScale="90000"/>
          </a:bodyPr>
          <a:lstStyle/>
          <a:p>
            <a:r>
              <a:rPr lang="en-US" dirty="0">
                <a:solidFill>
                  <a:srgbClr val="FFFFFF"/>
                </a:solidFill>
                <a:latin typeface="Arial Rounded MT Bold" panose="020F0704030504030204" pitchFamily="34" charset="77"/>
              </a:rPr>
              <a:t>Ian Wright Footballer</a:t>
            </a:r>
          </a:p>
        </p:txBody>
      </p:sp>
      <p:pic>
        <p:nvPicPr>
          <p:cNvPr id="7" name="Ian Wright gets a big shock!.mp4" descr="Ian Wright gets a big shock!.mp4">
            <a:hlinkClick r:id="" action="ppaction://media"/>
            <a:extLst>
              <a:ext uri="{FF2B5EF4-FFF2-40B4-BE49-F238E27FC236}">
                <a16:creationId xmlns:a16="http://schemas.microsoft.com/office/drawing/2014/main" xmlns="" id="{24DB982B-9B2B-D746-98C2-1C5527453B6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679700" y="2817813"/>
            <a:ext cx="3522663" cy="2641600"/>
          </a:xfrm>
        </p:spPr>
      </p:pic>
    </p:spTree>
    <p:extLst>
      <p:ext uri="{BB962C8B-B14F-4D97-AF65-F5344CB8AC3E}">
        <p14:creationId xmlns:p14="http://schemas.microsoft.com/office/powerpoint/2010/main" val="266392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A5A131-4929-2442-90DF-F0B675686177}"/>
              </a:ext>
            </a:extLst>
          </p:cNvPr>
          <p:cNvSpPr>
            <a:spLocks noGrp="1"/>
          </p:cNvSpPr>
          <p:nvPr>
            <p:ph type="title" idx="4294967295"/>
          </p:nvPr>
        </p:nvSpPr>
        <p:spPr>
          <a:xfrm>
            <a:off x="0" y="333375"/>
            <a:ext cx="3957638" cy="6048375"/>
          </a:xfrm>
        </p:spPr>
        <p:txBody>
          <a:bodyPr>
            <a:normAutofit fontScale="90000"/>
          </a:bodyPr>
          <a:lstStyle/>
          <a:p>
            <a:r>
              <a:rPr lang="en-US" dirty="0">
                <a:latin typeface="Arial Rounded MT Bold" panose="020F0704030504030204" pitchFamily="34" charset="77"/>
                <a:cs typeface="Arial" panose="020B0604020202020204" pitchFamily="34" charset="0"/>
              </a:rPr>
              <a:t>As coaches we have always focused on physical fitness but in today’s society we now need to have an understanding and sympathy for mental fitness</a:t>
            </a:r>
            <a:endParaRPr lang="en-US" dirty="0"/>
          </a:p>
        </p:txBody>
      </p:sp>
      <p:pic>
        <p:nvPicPr>
          <p:cNvPr id="5" name="Picture 4">
            <a:extLst>
              <a:ext uri="{FF2B5EF4-FFF2-40B4-BE49-F238E27FC236}">
                <a16:creationId xmlns:a16="http://schemas.microsoft.com/office/drawing/2014/main" xmlns="" id="{83085280-D602-2F4E-8F0E-2215FE2A5CF1}"/>
              </a:ext>
            </a:extLst>
          </p:cNvPr>
          <p:cNvPicPr>
            <a:picLocks noChangeAspect="1"/>
          </p:cNvPicPr>
          <p:nvPr/>
        </p:nvPicPr>
        <p:blipFill>
          <a:blip r:embed="rId3"/>
          <a:stretch>
            <a:fillRect/>
          </a:stretch>
        </p:blipFill>
        <p:spPr>
          <a:xfrm>
            <a:off x="5067921" y="1827557"/>
            <a:ext cx="3495675" cy="3486150"/>
          </a:xfrm>
          <a:prstGeom prst="rect">
            <a:avLst/>
          </a:prstGeom>
        </p:spPr>
      </p:pic>
    </p:spTree>
    <p:extLst>
      <p:ext uri="{BB962C8B-B14F-4D97-AF65-F5344CB8AC3E}">
        <p14:creationId xmlns:p14="http://schemas.microsoft.com/office/powerpoint/2010/main" val="1247197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5DBB82-B39A-274A-A137-7393965CD02A}"/>
              </a:ext>
            </a:extLst>
          </p:cNvPr>
          <p:cNvSpPr>
            <a:spLocks noGrp="1"/>
          </p:cNvSpPr>
          <p:nvPr>
            <p:ph type="title"/>
          </p:nvPr>
        </p:nvSpPr>
        <p:spPr>
          <a:xfrm>
            <a:off x="456222" y="188640"/>
            <a:ext cx="8214251" cy="1584176"/>
          </a:xfrm>
        </p:spPr>
        <p:txBody>
          <a:bodyPr>
            <a:noAutofit/>
          </a:bodyPr>
          <a:lstStyle/>
          <a:p>
            <a:r>
              <a:rPr lang="en-US" sz="2800" dirty="0">
                <a:latin typeface="Arial Rounded MT Bold" panose="020F0704030504030204" pitchFamily="34" charset="77"/>
              </a:rPr>
              <a:t>We are adult role models &amp; how we relate to our children is crucial, we have the ability to grow them or crush them with the words we use.</a:t>
            </a:r>
          </a:p>
        </p:txBody>
      </p:sp>
      <p:pic>
        <p:nvPicPr>
          <p:cNvPr id="11" name="Content Placeholder 10">
            <a:extLst>
              <a:ext uri="{FF2B5EF4-FFF2-40B4-BE49-F238E27FC236}">
                <a16:creationId xmlns:a16="http://schemas.microsoft.com/office/drawing/2014/main" xmlns="" id="{8DA6EA73-13BC-1646-B149-09D8455E7748}"/>
              </a:ext>
            </a:extLst>
          </p:cNvPr>
          <p:cNvPicPr>
            <a:picLocks noGrp="1" noChangeAspect="1"/>
          </p:cNvPicPr>
          <p:nvPr>
            <p:ph sz="half" idx="1"/>
          </p:nvPr>
        </p:nvPicPr>
        <p:blipFill>
          <a:blip r:embed="rId3"/>
          <a:stretch>
            <a:fillRect/>
          </a:stretch>
        </p:blipFill>
        <p:spPr>
          <a:xfrm>
            <a:off x="251520" y="2924944"/>
            <a:ext cx="3789207" cy="2822252"/>
          </a:xfrm>
        </p:spPr>
      </p:pic>
      <p:pic>
        <p:nvPicPr>
          <p:cNvPr id="9" name="Content Placeholder 8">
            <a:extLst>
              <a:ext uri="{FF2B5EF4-FFF2-40B4-BE49-F238E27FC236}">
                <a16:creationId xmlns:a16="http://schemas.microsoft.com/office/drawing/2014/main" xmlns="" id="{2F982A51-B92A-EC44-8C5E-D35FB6358155}"/>
              </a:ext>
            </a:extLst>
          </p:cNvPr>
          <p:cNvPicPr>
            <a:picLocks noGrp="1" noChangeAspect="1"/>
          </p:cNvPicPr>
          <p:nvPr>
            <p:ph sz="half" idx="2"/>
          </p:nvPr>
        </p:nvPicPr>
        <p:blipFill>
          <a:blip r:embed="rId4"/>
          <a:stretch>
            <a:fillRect/>
          </a:stretch>
        </p:blipFill>
        <p:spPr>
          <a:xfrm>
            <a:off x="4662488" y="2692149"/>
            <a:ext cx="3671887" cy="2699251"/>
          </a:xfrm>
        </p:spPr>
      </p:pic>
    </p:spTree>
    <p:extLst>
      <p:ext uri="{BB962C8B-B14F-4D97-AF65-F5344CB8AC3E}">
        <p14:creationId xmlns:p14="http://schemas.microsoft.com/office/powerpoint/2010/main" val="390198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xmlns="" id="{133F8CB7-795C-4272-9073-64D8CF97F2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xmlns="" id="{F611655D-86DD-44E5-9999-B2135809D2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6">
            <a:extLst>
              <a:ext uri="{FF2B5EF4-FFF2-40B4-BE49-F238E27FC236}">
                <a16:creationId xmlns:a16="http://schemas.microsoft.com/office/drawing/2014/main" xmlns="" id="{11443580-A880-4C5F-9EB1-FC254EC650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V="1">
            <a:off x="0" y="4672012"/>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xmlns="" id="{4FD90F73-A77E-6D48-A3CF-C7173F4D13E9}"/>
              </a:ext>
            </a:extLst>
          </p:cNvPr>
          <p:cNvSpPr>
            <a:spLocks noGrp="1"/>
          </p:cNvSpPr>
          <p:nvPr>
            <p:ph type="title"/>
          </p:nvPr>
        </p:nvSpPr>
        <p:spPr>
          <a:xfrm>
            <a:off x="338635" y="5151992"/>
            <a:ext cx="8197865" cy="673446"/>
          </a:xfrm>
          <a:effectLst/>
        </p:spPr>
        <p:txBody>
          <a:bodyPr vert="horz" lIns="91440" tIns="45720" rIns="91440" bIns="45720" rtlCol="0" anchor="b">
            <a:normAutofit/>
          </a:bodyPr>
          <a:lstStyle/>
          <a:p>
            <a:r>
              <a:rPr lang="en-US" sz="2800">
                <a:solidFill>
                  <a:srgbClr val="FFFFFF"/>
                </a:solidFill>
                <a:cs typeface="+mj-cs"/>
              </a:rPr>
              <a:t>National Rugby Survey 2018</a:t>
            </a:r>
          </a:p>
        </p:txBody>
      </p:sp>
      <p:pic>
        <p:nvPicPr>
          <p:cNvPr id="7" name="Content Placeholder 6" descr="Chart, bar chart&#10;&#10;Description automatically generated">
            <a:extLst>
              <a:ext uri="{FF2B5EF4-FFF2-40B4-BE49-F238E27FC236}">
                <a16:creationId xmlns:a16="http://schemas.microsoft.com/office/drawing/2014/main" xmlns="" id="{C588922E-1E86-FE44-8305-D7E47AA0BDAA}"/>
              </a:ext>
            </a:extLst>
          </p:cNvPr>
          <p:cNvPicPr>
            <a:picLocks noGrp="1" noChangeAspect="1"/>
          </p:cNvPicPr>
          <p:nvPr>
            <p:ph sz="quarter" idx="13"/>
          </p:nvPr>
        </p:nvPicPr>
        <p:blipFill>
          <a:blip r:embed="rId2"/>
          <a:stretch>
            <a:fillRect/>
          </a:stretch>
        </p:blipFill>
        <p:spPr>
          <a:xfrm>
            <a:off x="338635" y="654081"/>
            <a:ext cx="8466729" cy="3661859"/>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1147564228"/>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816334-1A9F-F24B-8956-4B649950A7FB}"/>
              </a:ext>
            </a:extLst>
          </p:cNvPr>
          <p:cNvSpPr>
            <a:spLocks noGrp="1"/>
          </p:cNvSpPr>
          <p:nvPr>
            <p:ph type="title"/>
          </p:nvPr>
        </p:nvSpPr>
        <p:spPr>
          <a:xfrm>
            <a:off x="912115" y="260648"/>
            <a:ext cx="7200897" cy="1135117"/>
          </a:xfrm>
        </p:spPr>
        <p:txBody>
          <a:bodyPr>
            <a:noAutofit/>
          </a:bodyPr>
          <a:lstStyle/>
          <a:p>
            <a:r>
              <a:rPr lang="en-US" sz="2400" dirty="0">
                <a:latin typeface="Arial Rounded MT Bold" panose="020F0704030504030204" pitchFamily="34" charset="77"/>
              </a:rPr>
              <a:t>Take yourself back to school. Think about some adjectives that describe your best &amp; the worst teachers. </a:t>
            </a:r>
          </a:p>
        </p:txBody>
      </p:sp>
      <p:sp>
        <p:nvSpPr>
          <p:cNvPr id="3" name="Content Placeholder 2">
            <a:extLst>
              <a:ext uri="{FF2B5EF4-FFF2-40B4-BE49-F238E27FC236}">
                <a16:creationId xmlns:a16="http://schemas.microsoft.com/office/drawing/2014/main" xmlns="" id="{041D14E0-7959-CB48-8ACC-A5006C0C71A1}"/>
              </a:ext>
            </a:extLst>
          </p:cNvPr>
          <p:cNvSpPr>
            <a:spLocks noGrp="1"/>
          </p:cNvSpPr>
          <p:nvPr>
            <p:ph sz="half" idx="1"/>
          </p:nvPr>
        </p:nvSpPr>
        <p:spPr>
          <a:xfrm>
            <a:off x="973836" y="2686050"/>
            <a:ext cx="3538728" cy="2574036"/>
          </a:xfrm>
        </p:spPr>
        <p:txBody>
          <a:bodyPr>
            <a:normAutofit fontScale="92500" lnSpcReduction="10000"/>
          </a:bodyPr>
          <a:lstStyle/>
          <a:p>
            <a:r>
              <a:rPr lang="en-US" u="sng" dirty="0">
                <a:latin typeface="Arial Rounded MT Bold" panose="020F0704030504030204" pitchFamily="34" charset="77"/>
              </a:rPr>
              <a:t>The Best</a:t>
            </a:r>
          </a:p>
          <a:p>
            <a:r>
              <a:rPr lang="en-US" dirty="0">
                <a:latin typeface="Arial Rounded MT Bold" panose="020F0704030504030204" pitchFamily="34" charset="77"/>
              </a:rPr>
              <a:t>Engaging </a:t>
            </a:r>
          </a:p>
          <a:p>
            <a:r>
              <a:rPr lang="en-US" dirty="0">
                <a:latin typeface="Arial Rounded MT Bold" panose="020F0704030504030204" pitchFamily="34" charset="77"/>
              </a:rPr>
              <a:t>Charismatic </a:t>
            </a:r>
          </a:p>
          <a:p>
            <a:r>
              <a:rPr lang="en-US" dirty="0" err="1">
                <a:latin typeface="Arial Rounded MT Bold" panose="020F0704030504030204" pitchFamily="34" charset="77"/>
              </a:rPr>
              <a:t>Energising</a:t>
            </a:r>
            <a:r>
              <a:rPr lang="en-US" dirty="0">
                <a:latin typeface="Arial Rounded MT Bold" panose="020F0704030504030204" pitchFamily="34" charset="77"/>
              </a:rPr>
              <a:t> </a:t>
            </a:r>
          </a:p>
          <a:p>
            <a:r>
              <a:rPr lang="en-US" dirty="0">
                <a:latin typeface="Arial Rounded MT Bold" panose="020F0704030504030204" pitchFamily="34" charset="77"/>
              </a:rPr>
              <a:t>Funny  </a:t>
            </a:r>
          </a:p>
          <a:p>
            <a:r>
              <a:rPr lang="en-US" dirty="0">
                <a:latin typeface="Arial Rounded MT Bold" panose="020F0704030504030204" pitchFamily="34" charset="77"/>
              </a:rPr>
              <a:t>Supportive </a:t>
            </a:r>
          </a:p>
          <a:p>
            <a:r>
              <a:rPr lang="en-US" dirty="0">
                <a:latin typeface="Arial Rounded MT Bold" panose="020F0704030504030204" pitchFamily="34" charset="77"/>
              </a:rPr>
              <a:t>Helpful</a:t>
            </a:r>
          </a:p>
          <a:p>
            <a:endParaRPr lang="en-US" dirty="0">
              <a:latin typeface="Arial Rounded MT Bold" panose="020F0704030504030204" pitchFamily="34" charset="77"/>
            </a:endParaRPr>
          </a:p>
          <a:p>
            <a:endParaRPr lang="en-US" dirty="0">
              <a:latin typeface="Arial Rounded MT Bold" panose="020F0704030504030204" pitchFamily="34" charset="77"/>
            </a:endParaRPr>
          </a:p>
        </p:txBody>
      </p:sp>
      <p:sp>
        <p:nvSpPr>
          <p:cNvPr id="4" name="Content Placeholder 3">
            <a:extLst>
              <a:ext uri="{FF2B5EF4-FFF2-40B4-BE49-F238E27FC236}">
                <a16:creationId xmlns:a16="http://schemas.microsoft.com/office/drawing/2014/main" xmlns="" id="{05292917-72D2-4A46-86C1-89D4E9F27364}"/>
              </a:ext>
            </a:extLst>
          </p:cNvPr>
          <p:cNvSpPr>
            <a:spLocks noGrp="1"/>
          </p:cNvSpPr>
          <p:nvPr>
            <p:ph sz="half" idx="2"/>
          </p:nvPr>
        </p:nvSpPr>
        <p:spPr>
          <a:xfrm>
            <a:off x="4636008" y="2686050"/>
            <a:ext cx="3774896" cy="2574036"/>
          </a:xfrm>
        </p:spPr>
        <p:txBody>
          <a:bodyPr>
            <a:normAutofit fontScale="92500" lnSpcReduction="10000"/>
          </a:bodyPr>
          <a:lstStyle/>
          <a:p>
            <a:r>
              <a:rPr lang="en-US" u="sng" dirty="0">
                <a:latin typeface="Arial Rounded MT Bold" panose="020F0704030504030204" pitchFamily="34" charset="77"/>
              </a:rPr>
              <a:t>The Worst</a:t>
            </a:r>
          </a:p>
          <a:p>
            <a:r>
              <a:rPr lang="en-US" dirty="0">
                <a:latin typeface="Arial Rounded MT Bold" panose="020F0704030504030204" pitchFamily="34" charset="77"/>
              </a:rPr>
              <a:t>Belittling</a:t>
            </a:r>
          </a:p>
          <a:p>
            <a:r>
              <a:rPr lang="en-US" dirty="0">
                <a:latin typeface="Arial Rounded MT Bold" panose="020F0704030504030204" pitchFamily="34" charset="77"/>
              </a:rPr>
              <a:t>Sarcastic</a:t>
            </a:r>
          </a:p>
          <a:p>
            <a:r>
              <a:rPr lang="en-US" dirty="0">
                <a:latin typeface="Arial Rounded MT Bold" panose="020F0704030504030204" pitchFamily="34" charset="77"/>
              </a:rPr>
              <a:t>Boring</a:t>
            </a:r>
          </a:p>
          <a:p>
            <a:r>
              <a:rPr lang="en-US" dirty="0">
                <a:latin typeface="Arial Rounded MT Bold" panose="020F0704030504030204" pitchFamily="34" charset="77"/>
              </a:rPr>
              <a:t>Self </a:t>
            </a:r>
            <a:r>
              <a:rPr lang="en-US" dirty="0" err="1">
                <a:latin typeface="Arial Rounded MT Bold" panose="020F0704030504030204" pitchFamily="34" charset="77"/>
              </a:rPr>
              <a:t>centred</a:t>
            </a:r>
            <a:endParaRPr lang="en-US" dirty="0">
              <a:latin typeface="Arial Rounded MT Bold" panose="020F0704030504030204" pitchFamily="34" charset="77"/>
            </a:endParaRPr>
          </a:p>
          <a:p>
            <a:r>
              <a:rPr lang="en-US" dirty="0">
                <a:latin typeface="Arial Rounded MT Bold" panose="020F0704030504030204" pitchFamily="34" charset="77"/>
              </a:rPr>
              <a:t>Dis-organized</a:t>
            </a:r>
          </a:p>
          <a:p>
            <a:r>
              <a:rPr lang="en-US" dirty="0">
                <a:latin typeface="Arial Rounded MT Bold" panose="020F0704030504030204" pitchFamily="34" charset="77"/>
              </a:rPr>
              <a:t>Shouty</a:t>
            </a:r>
          </a:p>
          <a:p>
            <a:endParaRPr lang="en-US" dirty="0">
              <a:latin typeface="Arial Rounded MT Bold" panose="020F0704030504030204" pitchFamily="34" charset="77"/>
            </a:endParaRPr>
          </a:p>
          <a:p>
            <a:endParaRPr lang="en-US" dirty="0">
              <a:latin typeface="Arial Rounded MT Bold" panose="020F0704030504030204" pitchFamily="34" charset="77"/>
            </a:endParaRPr>
          </a:p>
        </p:txBody>
      </p:sp>
    </p:spTree>
    <p:extLst>
      <p:ext uri="{BB962C8B-B14F-4D97-AF65-F5344CB8AC3E}">
        <p14:creationId xmlns:p14="http://schemas.microsoft.com/office/powerpoint/2010/main" val="426044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0.6"/>
</p:tagLst>
</file>

<file path=ppt/tags/tag2.xml><?xml version="1.0" encoding="utf-8"?>
<p:tagLst xmlns:a="http://schemas.openxmlformats.org/drawingml/2006/main" xmlns:r="http://schemas.openxmlformats.org/officeDocument/2006/relationships" xmlns:p="http://schemas.openxmlformats.org/presentationml/2006/main">
  <p:tag name="TIMING" val="|1.8|9.5"/>
</p:tagLst>
</file>

<file path=ppt/tags/tag3.xml><?xml version="1.0" encoding="utf-8"?>
<p:tagLst xmlns:a="http://schemas.openxmlformats.org/drawingml/2006/main" xmlns:r="http://schemas.openxmlformats.org/officeDocument/2006/relationships" xmlns:p="http://schemas.openxmlformats.org/presentationml/2006/main">
  <p:tag name="TIMING" val="|10.9|0.8|44.9|75.4|21.6|24.8"/>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xmlns="" name="Quotable" id="{39EC5628-30ED-4578-ACD8-9820EDB8E15A}" vid="{6F3559E9-1A4C-49D8-94D4-F41003531C4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3528</TotalTime>
  <Words>1041</Words>
  <Application>Microsoft Office PowerPoint</Application>
  <PresentationFormat>On-screen Show (4:3)</PresentationFormat>
  <Paragraphs>134</Paragraphs>
  <Slides>34</Slides>
  <Notes>23</Notes>
  <HiddenSlides>0</HiddenSlides>
  <MMClips>2</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1_Office Theme</vt:lpstr>
      <vt:lpstr>Quotable</vt:lpstr>
      <vt:lpstr>PowerPoint Presentation</vt:lpstr>
      <vt:lpstr>Rich Berry</vt:lpstr>
      <vt:lpstr>My Learning   </vt:lpstr>
      <vt:lpstr>Relationships are key:</vt:lpstr>
      <vt:lpstr>Ian Wright Footballer</vt:lpstr>
      <vt:lpstr>As coaches we have always focused on physical fitness but in today’s society we now need to have an understanding and sympathy for mental fitness</vt:lpstr>
      <vt:lpstr>We are adult role models &amp; how we relate to our children is crucial, we have the ability to grow them or crush them with the words we use.</vt:lpstr>
      <vt:lpstr>National Rugby Survey 2018</vt:lpstr>
      <vt:lpstr>Take yourself back to school. Think about some adjectives that describe your best &amp; the worst teachers. </vt:lpstr>
      <vt:lpstr> We can help to grow our young people to be more emotionally resilient by being emotionally intelligent adults. By showing empathy, by not shouting, by praising them and letting them play.</vt:lpstr>
      <vt:lpstr>PowerPoint Presentation</vt:lpstr>
      <vt:lpstr>How the brain grows</vt:lpstr>
      <vt:lpstr>Triune Brain Theory is simplistic but helps us understand</vt:lpstr>
      <vt:lpstr>What happens when the fire alarm goes off?</vt:lpstr>
      <vt:lpstr>Trauma affects our Mental Health……</vt:lpstr>
      <vt:lpstr>                     What is Trauma? </vt:lpstr>
      <vt:lpstr>PowerPoint Presentation</vt:lpstr>
      <vt:lpstr>So! let's think about the potential impact on emotional wellbeing in light of the pandemic! </vt:lpstr>
      <vt:lpstr>Why does trauma lead to potential mental ill health issues</vt:lpstr>
      <vt:lpstr>PowerPoint Presentation</vt:lpstr>
      <vt:lpstr>PowerPoint Presentation</vt:lpstr>
      <vt:lpstr>PowerPoint Presentation</vt:lpstr>
      <vt:lpstr>PowerPoint Presentation</vt:lpstr>
      <vt:lpstr>What's the impact on everyone’s  mental wellbeing? </vt:lpstr>
      <vt:lpstr>PowerPoint Presentation</vt:lpstr>
      <vt:lpstr>PowerPoint Presentation</vt:lpstr>
      <vt:lpstr>PowerPoint Presentation</vt:lpstr>
      <vt:lpstr>PowerPoint Presentation</vt:lpstr>
      <vt:lpstr>Resources</vt:lpstr>
      <vt:lpstr>PowerPoint Presentation</vt:lpstr>
      <vt:lpstr>PowerPoint Presentation</vt:lpstr>
      <vt:lpstr>PowerPoint Presentation</vt:lpstr>
      <vt:lpstr>PowerPoint Presentation</vt:lpstr>
      <vt:lpstr>Looking After Ourselves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Developmental Trauma: Supporting pupils in the classroom</dc:title>
  <dc:creator>richard berry</dc:creator>
  <cp:lastModifiedBy>Stephens, Natalie</cp:lastModifiedBy>
  <cp:revision>37</cp:revision>
  <dcterms:created xsi:type="dcterms:W3CDTF">2020-12-11T15:41:02Z</dcterms:created>
  <dcterms:modified xsi:type="dcterms:W3CDTF">2021-06-24T10:38:01Z</dcterms:modified>
</cp:coreProperties>
</file>