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9" r:id="rId7"/>
    <p:sldId id="261" r:id="rId8"/>
    <p:sldId id="262" r:id="rId9"/>
    <p:sldId id="263" r:id="rId10"/>
    <p:sldId id="271" r:id="rId11"/>
    <p:sldId id="272" r:id="rId12"/>
    <p:sldId id="266" r:id="rId13"/>
    <p:sldId id="268" r:id="rId14"/>
    <p:sldId id="264"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6/10/2021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6/10/2021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6/10/2021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6/10/2021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6/10/2021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6/10/2021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HXVvD4FFa"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yeates@Belmont.sandmat.uk" TargetMode="External"/><Relationship Id="rId2" Type="http://schemas.openxmlformats.org/officeDocument/2006/relationships/hyperlink" Target="mailto:y.fay@iffleyacademy.co.uk"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hyperlink" Target="https://www.ted.com/talks/simon_sinek_how_great_leaders_inspire_action/up-next?language=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6DFF-5D84-4181-897E-AB63329B51FD}"/>
              </a:ext>
            </a:extLst>
          </p:cNvPr>
          <p:cNvSpPr>
            <a:spLocks noGrp="1"/>
          </p:cNvSpPr>
          <p:nvPr>
            <p:ph type="ctrTitle"/>
          </p:nvPr>
        </p:nvSpPr>
        <p:spPr/>
        <p:txBody>
          <a:bodyPr>
            <a:noAutofit/>
          </a:bodyPr>
          <a:lstStyle/>
          <a:p>
            <a:r>
              <a:rPr lang="en-GB" sz="6600" dirty="0"/>
              <a:t>The power of leading restoratively, without the fear of the dragon</a:t>
            </a:r>
          </a:p>
        </p:txBody>
      </p:sp>
      <p:sp>
        <p:nvSpPr>
          <p:cNvPr id="3" name="Subtitle 2">
            <a:extLst>
              <a:ext uri="{FF2B5EF4-FFF2-40B4-BE49-F238E27FC236}">
                <a16:creationId xmlns:a16="http://schemas.microsoft.com/office/drawing/2014/main" id="{0DD8C40A-E160-4392-A7DA-269839F19A3B}"/>
              </a:ext>
            </a:extLst>
          </p:cNvPr>
          <p:cNvSpPr>
            <a:spLocks noGrp="1"/>
          </p:cNvSpPr>
          <p:nvPr>
            <p:ph type="subTitle" idx="1"/>
          </p:nvPr>
        </p:nvSpPr>
        <p:spPr/>
        <p:txBody>
          <a:bodyPr/>
          <a:lstStyle/>
          <a:p>
            <a:r>
              <a:rPr lang="en-GB" dirty="0"/>
              <a:t>Yvette Fay &amp; </a:t>
            </a:r>
            <a:r>
              <a:rPr lang="en-GB" dirty="0" err="1"/>
              <a:t>chantel</a:t>
            </a:r>
            <a:r>
              <a:rPr lang="en-GB" dirty="0"/>
              <a:t> </a:t>
            </a:r>
            <a:r>
              <a:rPr lang="en-GB" dirty="0" err="1"/>
              <a:t>yeates</a:t>
            </a:r>
            <a:r>
              <a:rPr lang="en-GB" dirty="0"/>
              <a:t> </a:t>
            </a:r>
          </a:p>
          <a:p>
            <a:endParaRPr lang="en-GB" dirty="0"/>
          </a:p>
        </p:txBody>
      </p:sp>
      <p:pic>
        <p:nvPicPr>
          <p:cNvPr id="5" name="Picture 4">
            <a:extLst>
              <a:ext uri="{FF2B5EF4-FFF2-40B4-BE49-F238E27FC236}">
                <a16:creationId xmlns:a16="http://schemas.microsoft.com/office/drawing/2014/main" id="{8F9F5C17-C3EB-4F73-BF7A-B1F2ABCA7D30}"/>
              </a:ext>
            </a:extLst>
          </p:cNvPr>
          <p:cNvPicPr/>
          <p:nvPr/>
        </p:nvPicPr>
        <p:blipFill>
          <a:blip r:embed="rId2">
            <a:extLst>
              <a:ext uri="{28A0092B-C50C-407E-A947-70E740481C1C}">
                <a14:useLocalDpi xmlns:a14="http://schemas.microsoft.com/office/drawing/2010/main" val="0"/>
              </a:ext>
            </a:extLst>
          </a:blip>
          <a:stretch>
            <a:fillRect/>
          </a:stretch>
        </p:blipFill>
        <p:spPr>
          <a:xfrm>
            <a:off x="2422729" y="3780375"/>
            <a:ext cx="3873500" cy="2095500"/>
          </a:xfrm>
          <a:prstGeom prst="rect">
            <a:avLst/>
          </a:prstGeom>
        </p:spPr>
      </p:pic>
      <p:sp>
        <p:nvSpPr>
          <p:cNvPr id="6" name="TextBox 5">
            <a:extLst>
              <a:ext uri="{FF2B5EF4-FFF2-40B4-BE49-F238E27FC236}">
                <a16:creationId xmlns:a16="http://schemas.microsoft.com/office/drawing/2014/main" id="{9807707E-776B-44C0-A765-609A531F8610}"/>
              </a:ext>
            </a:extLst>
          </p:cNvPr>
          <p:cNvSpPr txBox="1"/>
          <p:nvPr/>
        </p:nvSpPr>
        <p:spPr>
          <a:xfrm>
            <a:off x="7659149" y="4504888"/>
            <a:ext cx="2206304" cy="369332"/>
          </a:xfrm>
          <a:prstGeom prst="rect">
            <a:avLst/>
          </a:prstGeom>
          <a:noFill/>
        </p:spPr>
        <p:txBody>
          <a:bodyPr wrap="square" rtlCol="0">
            <a:spAutoFit/>
          </a:bodyPr>
          <a:lstStyle/>
          <a:p>
            <a:r>
              <a:rPr lang="en-GB" dirty="0">
                <a:hlinkClick r:id="rId3"/>
              </a:rPr>
              <a:t>Taming the Dragon</a:t>
            </a:r>
            <a:endParaRPr lang="en-GB" dirty="0"/>
          </a:p>
        </p:txBody>
      </p:sp>
    </p:spTree>
    <p:extLst>
      <p:ext uri="{BB962C8B-B14F-4D97-AF65-F5344CB8AC3E}">
        <p14:creationId xmlns:p14="http://schemas.microsoft.com/office/powerpoint/2010/main" val="3190922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541" y="136452"/>
            <a:ext cx="5374089" cy="4030567"/>
          </a:xfrm>
          <a:prstGeom prst="rect">
            <a:avLst/>
          </a:prstGeom>
        </p:spPr>
      </p:pic>
      <p:pic>
        <p:nvPicPr>
          <p:cNvPr id="3" name="Picture 2"/>
          <p:cNvPicPr>
            <a:picLocks noChangeAspect="1"/>
          </p:cNvPicPr>
          <p:nvPr/>
        </p:nvPicPr>
        <p:blipFill>
          <a:blip r:embed="rId3"/>
          <a:stretch>
            <a:fillRect/>
          </a:stretch>
        </p:blipFill>
        <p:spPr>
          <a:xfrm>
            <a:off x="5701266" y="1889329"/>
            <a:ext cx="5877911" cy="4408433"/>
          </a:xfrm>
          <a:prstGeom prst="rect">
            <a:avLst/>
          </a:prstGeom>
        </p:spPr>
      </p:pic>
      <p:pic>
        <p:nvPicPr>
          <p:cNvPr id="4" name="Picture 3"/>
          <p:cNvPicPr>
            <a:picLocks noChangeAspect="1"/>
          </p:cNvPicPr>
          <p:nvPr/>
        </p:nvPicPr>
        <p:blipFill>
          <a:blip r:embed="rId4"/>
          <a:stretch>
            <a:fillRect/>
          </a:stretch>
        </p:blipFill>
        <p:spPr>
          <a:xfrm>
            <a:off x="1301941" y="3640099"/>
            <a:ext cx="3515559" cy="2636669"/>
          </a:xfrm>
          <a:prstGeom prst="rect">
            <a:avLst/>
          </a:prstGeom>
        </p:spPr>
      </p:pic>
    </p:spTree>
    <p:extLst>
      <p:ext uri="{BB962C8B-B14F-4D97-AF65-F5344CB8AC3E}">
        <p14:creationId xmlns:p14="http://schemas.microsoft.com/office/powerpoint/2010/main" val="2052853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4C6124-E305-47F8-ACBC-76193F5ACE77}"/>
              </a:ext>
            </a:extLst>
          </p:cNvPr>
          <p:cNvPicPr/>
          <p:nvPr/>
        </p:nvPicPr>
        <p:blipFill>
          <a:blip r:embed="rId2">
            <a:extLst>
              <a:ext uri="{28A0092B-C50C-407E-A947-70E740481C1C}">
                <a14:useLocalDpi xmlns:a14="http://schemas.microsoft.com/office/drawing/2010/main" val="0"/>
              </a:ext>
            </a:extLst>
          </a:blip>
          <a:stretch>
            <a:fillRect/>
          </a:stretch>
        </p:blipFill>
        <p:spPr>
          <a:xfrm>
            <a:off x="371251" y="351199"/>
            <a:ext cx="2288710" cy="3474181"/>
          </a:xfrm>
          <a:prstGeom prst="rect">
            <a:avLst/>
          </a:prstGeom>
        </p:spPr>
      </p:pic>
      <p:pic>
        <p:nvPicPr>
          <p:cNvPr id="3" name="Picture 2">
            <a:extLst>
              <a:ext uri="{FF2B5EF4-FFF2-40B4-BE49-F238E27FC236}">
                <a16:creationId xmlns:a16="http://schemas.microsoft.com/office/drawing/2014/main" id="{8C67F8B7-F44B-486C-93AC-25F980049AEF}"/>
              </a:ext>
            </a:extLst>
          </p:cNvPr>
          <p:cNvPicPr/>
          <p:nvPr/>
        </p:nvPicPr>
        <p:blipFill>
          <a:blip r:embed="rId3">
            <a:extLst>
              <a:ext uri="{28A0092B-C50C-407E-A947-70E740481C1C}">
                <a14:useLocalDpi xmlns:a14="http://schemas.microsoft.com/office/drawing/2010/main" val="0"/>
              </a:ext>
            </a:extLst>
          </a:blip>
          <a:stretch>
            <a:fillRect/>
          </a:stretch>
        </p:blipFill>
        <p:spPr>
          <a:xfrm>
            <a:off x="5919331" y="432992"/>
            <a:ext cx="2288710" cy="2702392"/>
          </a:xfrm>
          <a:prstGeom prst="rect">
            <a:avLst/>
          </a:prstGeom>
        </p:spPr>
      </p:pic>
      <p:pic>
        <p:nvPicPr>
          <p:cNvPr id="4" name="Picture 3">
            <a:extLst>
              <a:ext uri="{FF2B5EF4-FFF2-40B4-BE49-F238E27FC236}">
                <a16:creationId xmlns:a16="http://schemas.microsoft.com/office/drawing/2014/main" id="{A1430110-32CC-4D21-B27A-F219C83842CE}"/>
              </a:ext>
            </a:extLst>
          </p:cNvPr>
          <p:cNvPicPr/>
          <p:nvPr/>
        </p:nvPicPr>
        <p:blipFill>
          <a:blip r:embed="rId4">
            <a:extLst>
              <a:ext uri="{28A0092B-C50C-407E-A947-70E740481C1C}">
                <a14:useLocalDpi xmlns:a14="http://schemas.microsoft.com/office/drawing/2010/main" val="0"/>
              </a:ext>
            </a:extLst>
          </a:blip>
          <a:stretch>
            <a:fillRect/>
          </a:stretch>
        </p:blipFill>
        <p:spPr>
          <a:xfrm>
            <a:off x="8554607" y="218113"/>
            <a:ext cx="2200079" cy="2591237"/>
          </a:xfrm>
          <a:prstGeom prst="rect">
            <a:avLst/>
          </a:prstGeom>
        </p:spPr>
      </p:pic>
      <p:pic>
        <p:nvPicPr>
          <p:cNvPr id="5" name="Picture 4">
            <a:extLst>
              <a:ext uri="{FF2B5EF4-FFF2-40B4-BE49-F238E27FC236}">
                <a16:creationId xmlns:a16="http://schemas.microsoft.com/office/drawing/2014/main" id="{7BEA8B7E-E26F-4F1C-AE58-EA055C2334A3}"/>
              </a:ext>
            </a:extLst>
          </p:cNvPr>
          <p:cNvPicPr/>
          <p:nvPr/>
        </p:nvPicPr>
        <p:blipFill>
          <a:blip r:embed="rId5">
            <a:extLst>
              <a:ext uri="{28A0092B-C50C-407E-A947-70E740481C1C}">
                <a14:useLocalDpi xmlns:a14="http://schemas.microsoft.com/office/drawing/2010/main" val="0"/>
              </a:ext>
            </a:extLst>
          </a:blip>
          <a:stretch>
            <a:fillRect/>
          </a:stretch>
        </p:blipFill>
        <p:spPr>
          <a:xfrm>
            <a:off x="3095457" y="2015933"/>
            <a:ext cx="2477308" cy="3176852"/>
          </a:xfrm>
          <a:prstGeom prst="rect">
            <a:avLst/>
          </a:prstGeom>
        </p:spPr>
      </p:pic>
      <p:pic>
        <p:nvPicPr>
          <p:cNvPr id="6" name="Picture 5">
            <a:extLst>
              <a:ext uri="{FF2B5EF4-FFF2-40B4-BE49-F238E27FC236}">
                <a16:creationId xmlns:a16="http://schemas.microsoft.com/office/drawing/2014/main" id="{D72B4337-AACE-4DE1-9F01-F545F60D44D4}"/>
              </a:ext>
            </a:extLst>
          </p:cNvPr>
          <p:cNvPicPr/>
          <p:nvPr/>
        </p:nvPicPr>
        <p:blipFill>
          <a:blip r:embed="rId6">
            <a:extLst>
              <a:ext uri="{28A0092B-C50C-407E-A947-70E740481C1C}">
                <a14:useLocalDpi xmlns:a14="http://schemas.microsoft.com/office/drawing/2010/main" val="0"/>
              </a:ext>
            </a:extLst>
          </a:blip>
          <a:stretch>
            <a:fillRect/>
          </a:stretch>
        </p:blipFill>
        <p:spPr>
          <a:xfrm>
            <a:off x="6398859" y="3722617"/>
            <a:ext cx="2200078" cy="2388369"/>
          </a:xfrm>
          <a:prstGeom prst="rect">
            <a:avLst/>
          </a:prstGeom>
        </p:spPr>
      </p:pic>
      <p:sp>
        <p:nvSpPr>
          <p:cNvPr id="7" name="TextBox 6">
            <a:extLst>
              <a:ext uri="{FF2B5EF4-FFF2-40B4-BE49-F238E27FC236}">
                <a16:creationId xmlns:a16="http://schemas.microsoft.com/office/drawing/2014/main" id="{F084AF29-F4DC-4F4B-B54B-8C2657C1C9D8}"/>
              </a:ext>
            </a:extLst>
          </p:cNvPr>
          <p:cNvSpPr txBox="1"/>
          <p:nvPr/>
        </p:nvSpPr>
        <p:spPr>
          <a:xfrm>
            <a:off x="3397541" y="432992"/>
            <a:ext cx="1669409" cy="369332"/>
          </a:xfrm>
          <a:prstGeom prst="rect">
            <a:avLst/>
          </a:prstGeom>
          <a:noFill/>
        </p:spPr>
        <p:txBody>
          <a:bodyPr wrap="square" rtlCol="0">
            <a:spAutoFit/>
          </a:bodyPr>
          <a:lstStyle/>
          <a:p>
            <a:r>
              <a:rPr lang="en-GB" dirty="0">
                <a:solidFill>
                  <a:srgbClr val="FF0000"/>
                </a:solidFill>
              </a:rPr>
              <a:t>Regulate </a:t>
            </a:r>
          </a:p>
        </p:txBody>
      </p:sp>
      <p:sp>
        <p:nvSpPr>
          <p:cNvPr id="8" name="TextBox 7">
            <a:extLst>
              <a:ext uri="{FF2B5EF4-FFF2-40B4-BE49-F238E27FC236}">
                <a16:creationId xmlns:a16="http://schemas.microsoft.com/office/drawing/2014/main" id="{D72AA14C-DF47-4503-BB5E-C94E735AFC5E}"/>
              </a:ext>
            </a:extLst>
          </p:cNvPr>
          <p:cNvSpPr txBox="1"/>
          <p:nvPr/>
        </p:nvSpPr>
        <p:spPr>
          <a:xfrm>
            <a:off x="762068" y="4419161"/>
            <a:ext cx="1669409" cy="369332"/>
          </a:xfrm>
          <a:prstGeom prst="rect">
            <a:avLst/>
          </a:prstGeom>
          <a:noFill/>
        </p:spPr>
        <p:txBody>
          <a:bodyPr wrap="square" rtlCol="0">
            <a:spAutoFit/>
          </a:bodyPr>
          <a:lstStyle/>
          <a:p>
            <a:r>
              <a:rPr lang="en-GB" dirty="0">
                <a:solidFill>
                  <a:srgbClr val="FF0000"/>
                </a:solidFill>
              </a:rPr>
              <a:t>Calm  </a:t>
            </a:r>
          </a:p>
        </p:txBody>
      </p:sp>
      <p:sp>
        <p:nvSpPr>
          <p:cNvPr id="9" name="TextBox 8">
            <a:extLst>
              <a:ext uri="{FF2B5EF4-FFF2-40B4-BE49-F238E27FC236}">
                <a16:creationId xmlns:a16="http://schemas.microsoft.com/office/drawing/2014/main" id="{618FDFDF-553A-403A-A97F-1DB178695B5F}"/>
              </a:ext>
            </a:extLst>
          </p:cNvPr>
          <p:cNvSpPr txBox="1"/>
          <p:nvPr/>
        </p:nvSpPr>
        <p:spPr>
          <a:xfrm>
            <a:off x="3643618" y="1107124"/>
            <a:ext cx="1669409" cy="369332"/>
          </a:xfrm>
          <a:prstGeom prst="rect">
            <a:avLst/>
          </a:prstGeom>
          <a:noFill/>
        </p:spPr>
        <p:txBody>
          <a:bodyPr wrap="square" rtlCol="0">
            <a:spAutoFit/>
          </a:bodyPr>
          <a:lstStyle/>
          <a:p>
            <a:r>
              <a:rPr lang="en-GB" dirty="0">
                <a:solidFill>
                  <a:srgbClr val="FF0000"/>
                </a:solidFill>
              </a:rPr>
              <a:t> </a:t>
            </a:r>
          </a:p>
        </p:txBody>
      </p:sp>
      <p:sp>
        <p:nvSpPr>
          <p:cNvPr id="10" name="TextBox 9">
            <a:extLst>
              <a:ext uri="{FF2B5EF4-FFF2-40B4-BE49-F238E27FC236}">
                <a16:creationId xmlns:a16="http://schemas.microsoft.com/office/drawing/2014/main" id="{06EDDC85-AE37-4932-B3D4-20B9C1F667A7}"/>
              </a:ext>
            </a:extLst>
          </p:cNvPr>
          <p:cNvSpPr txBox="1"/>
          <p:nvPr/>
        </p:nvSpPr>
        <p:spPr>
          <a:xfrm>
            <a:off x="9425031" y="3069016"/>
            <a:ext cx="1669409" cy="369332"/>
          </a:xfrm>
          <a:prstGeom prst="rect">
            <a:avLst/>
          </a:prstGeom>
          <a:noFill/>
        </p:spPr>
        <p:txBody>
          <a:bodyPr wrap="square" rtlCol="0">
            <a:spAutoFit/>
          </a:bodyPr>
          <a:lstStyle/>
          <a:p>
            <a:r>
              <a:rPr lang="en-GB" dirty="0">
                <a:solidFill>
                  <a:srgbClr val="FF0000"/>
                </a:solidFill>
              </a:rPr>
              <a:t>Soothe </a:t>
            </a:r>
          </a:p>
        </p:txBody>
      </p:sp>
      <p:sp>
        <p:nvSpPr>
          <p:cNvPr id="11" name="TextBox 10">
            <a:extLst>
              <a:ext uri="{FF2B5EF4-FFF2-40B4-BE49-F238E27FC236}">
                <a16:creationId xmlns:a16="http://schemas.microsoft.com/office/drawing/2014/main" id="{F2F4539C-F6A5-4CE2-9478-42B4B5F3779A}"/>
              </a:ext>
            </a:extLst>
          </p:cNvPr>
          <p:cNvSpPr txBox="1"/>
          <p:nvPr/>
        </p:nvSpPr>
        <p:spPr>
          <a:xfrm>
            <a:off x="9300595" y="3974283"/>
            <a:ext cx="1669409" cy="646331"/>
          </a:xfrm>
          <a:prstGeom prst="rect">
            <a:avLst/>
          </a:prstGeom>
          <a:noFill/>
        </p:spPr>
        <p:txBody>
          <a:bodyPr wrap="square" rtlCol="0">
            <a:spAutoFit/>
          </a:bodyPr>
          <a:lstStyle/>
          <a:p>
            <a:r>
              <a:rPr lang="en-GB" dirty="0">
                <a:solidFill>
                  <a:srgbClr val="FF0000"/>
                </a:solidFill>
              </a:rPr>
              <a:t>Staff wellbeing </a:t>
            </a:r>
          </a:p>
          <a:p>
            <a:r>
              <a:rPr lang="en-GB" dirty="0">
                <a:solidFill>
                  <a:srgbClr val="FF0000"/>
                </a:solidFill>
              </a:rPr>
              <a:t>&amp; Circles</a:t>
            </a:r>
          </a:p>
        </p:txBody>
      </p:sp>
    </p:spTree>
    <p:extLst>
      <p:ext uri="{BB962C8B-B14F-4D97-AF65-F5344CB8AC3E}">
        <p14:creationId xmlns:p14="http://schemas.microsoft.com/office/powerpoint/2010/main" val="268467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C4F3-8037-49FD-9B8A-F4F0761D0CA5}"/>
              </a:ext>
            </a:extLst>
          </p:cNvPr>
          <p:cNvSpPr>
            <a:spLocks noGrp="1"/>
          </p:cNvSpPr>
          <p:nvPr>
            <p:ph type="title"/>
          </p:nvPr>
        </p:nvSpPr>
        <p:spPr/>
        <p:txBody>
          <a:bodyPr>
            <a:normAutofit fontScale="90000"/>
          </a:bodyPr>
          <a:lstStyle/>
          <a:p>
            <a:r>
              <a:rPr lang="en-GB" cap="none" dirty="0">
                <a:latin typeface="+mn-lt"/>
              </a:rPr>
              <a:t>Understanding the spikes of the dragon (What?)</a:t>
            </a:r>
            <a:endParaRPr lang="en-GB" dirty="0"/>
          </a:p>
        </p:txBody>
      </p:sp>
      <p:sp>
        <p:nvSpPr>
          <p:cNvPr id="5" name="Content Placeholder 4">
            <a:extLst>
              <a:ext uri="{FF2B5EF4-FFF2-40B4-BE49-F238E27FC236}">
                <a16:creationId xmlns:a16="http://schemas.microsoft.com/office/drawing/2014/main" id="{DFE3C16F-1DA1-4ACB-B63F-383A5579B3F2}"/>
              </a:ext>
            </a:extLst>
          </p:cNvPr>
          <p:cNvSpPr>
            <a:spLocks noGrp="1"/>
          </p:cNvSpPr>
          <p:nvPr>
            <p:ph sz="quarter" idx="13"/>
          </p:nvPr>
        </p:nvSpPr>
        <p:spPr>
          <a:xfrm>
            <a:off x="123738" y="2326429"/>
            <a:ext cx="9926273" cy="3311189"/>
          </a:xfrm>
        </p:spPr>
        <p:txBody>
          <a:bodyPr/>
          <a:lstStyle/>
          <a:p>
            <a:r>
              <a:rPr lang="en-GB" cap="none" dirty="0"/>
              <a:t>Spikes- Challenges: peaks &amp; troughs, sometimes sharp, all slightly different. Students (What)-Support, teach, coach and  champion students to be emotionally resilient, to recognise their own needs, to be able to problem solve and build meaningful relationships. (Reduce impact of Aces, teach skills to cope with impact of Aces.)</a:t>
            </a:r>
          </a:p>
          <a:p>
            <a:r>
              <a:rPr lang="en-GB" cap="none" dirty="0"/>
              <a:t>Leadership (What)-Consistently embody, review and evaluate a restorative </a:t>
            </a:r>
            <a:r>
              <a:rPr lang="en-GB" cap="none" dirty="0" err="1"/>
              <a:t>mindset</a:t>
            </a:r>
            <a:r>
              <a:rPr lang="en-GB" cap="none" dirty="0"/>
              <a:t> to support student development and build a cohesive, reflective and emotionally resilient staff.</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8874066" y="1390237"/>
            <a:ext cx="2351890" cy="1151965"/>
          </a:xfrm>
          <a:prstGeom prst="rect">
            <a:avLst/>
          </a:prstGeom>
        </p:spPr>
      </p:pic>
      <p:sp>
        <p:nvSpPr>
          <p:cNvPr id="4" name="TextBox 3">
            <a:extLst>
              <a:ext uri="{FF2B5EF4-FFF2-40B4-BE49-F238E27FC236}">
                <a16:creationId xmlns:a16="http://schemas.microsoft.com/office/drawing/2014/main" id="{CF8708AF-1E1C-4EC6-ABFF-3ECF7496FF15}"/>
              </a:ext>
            </a:extLst>
          </p:cNvPr>
          <p:cNvSpPr txBox="1"/>
          <p:nvPr/>
        </p:nvSpPr>
        <p:spPr>
          <a:xfrm>
            <a:off x="9629198" y="4995752"/>
            <a:ext cx="1563081" cy="369332"/>
          </a:xfrm>
          <a:prstGeom prst="rect">
            <a:avLst/>
          </a:prstGeom>
          <a:noFill/>
        </p:spPr>
        <p:txBody>
          <a:bodyPr wrap="square" rtlCol="0">
            <a:spAutoFit/>
          </a:bodyPr>
          <a:lstStyle/>
          <a:p>
            <a:r>
              <a:rPr lang="en-GB" dirty="0">
                <a:solidFill>
                  <a:srgbClr val="FF0000"/>
                </a:solidFill>
              </a:rPr>
              <a:t>Circles for ALL</a:t>
            </a:r>
          </a:p>
        </p:txBody>
      </p:sp>
    </p:spTree>
    <p:extLst>
      <p:ext uri="{BB962C8B-B14F-4D97-AF65-F5344CB8AC3E}">
        <p14:creationId xmlns:p14="http://schemas.microsoft.com/office/powerpoint/2010/main" val="3255399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9E0E4-2402-4F6F-899B-9768B01D32D3}"/>
              </a:ext>
            </a:extLst>
          </p:cNvPr>
          <p:cNvSpPr>
            <a:spLocks noGrp="1"/>
          </p:cNvSpPr>
          <p:nvPr>
            <p:ph type="title"/>
          </p:nvPr>
        </p:nvSpPr>
        <p:spPr/>
        <p:txBody>
          <a:bodyPr/>
          <a:lstStyle/>
          <a:p>
            <a:r>
              <a:rPr lang="en-GB" dirty="0"/>
              <a:t>Leadership challenges</a:t>
            </a:r>
          </a:p>
        </p:txBody>
      </p:sp>
      <p:sp>
        <p:nvSpPr>
          <p:cNvPr id="3" name="Content Placeholder 2">
            <a:extLst>
              <a:ext uri="{FF2B5EF4-FFF2-40B4-BE49-F238E27FC236}">
                <a16:creationId xmlns:a16="http://schemas.microsoft.com/office/drawing/2014/main" id="{DEB3A028-2B40-42B7-8B64-11274C1D7903}"/>
              </a:ext>
            </a:extLst>
          </p:cNvPr>
          <p:cNvSpPr>
            <a:spLocks noGrp="1"/>
          </p:cNvSpPr>
          <p:nvPr>
            <p:ph sz="quarter" idx="13"/>
          </p:nvPr>
        </p:nvSpPr>
        <p:spPr>
          <a:xfrm>
            <a:off x="685800" y="2063396"/>
            <a:ext cx="6587455" cy="3311189"/>
          </a:xfrm>
        </p:spPr>
        <p:txBody>
          <a:bodyPr/>
          <a:lstStyle/>
          <a:p>
            <a:r>
              <a:rPr lang="en-GB" dirty="0"/>
              <a:t>Personal challenges – your own ace’s, barriers, resistance from staff &amp; parents</a:t>
            </a:r>
          </a:p>
          <a:p>
            <a:r>
              <a:rPr lang="en-GB" dirty="0"/>
              <a:t>Managing change and culture – slow and make sure your staff are onboard.  </a:t>
            </a:r>
          </a:p>
          <a:p>
            <a:r>
              <a:rPr lang="en-GB" dirty="0"/>
              <a:t>Buy in &amp; consistency &amp; relapse &amp; retrain &amp; new staff</a:t>
            </a:r>
          </a:p>
        </p:txBody>
      </p:sp>
      <p:pic>
        <p:nvPicPr>
          <p:cNvPr id="4" name="Picture 3">
            <a:extLst>
              <a:ext uri="{FF2B5EF4-FFF2-40B4-BE49-F238E27FC236}">
                <a16:creationId xmlns:a16="http://schemas.microsoft.com/office/drawing/2014/main" id="{E6E99F31-A06B-4CD4-9B03-90BDE448DE17}"/>
              </a:ext>
            </a:extLst>
          </p:cNvPr>
          <p:cNvPicPr>
            <a:picLocks noChangeAspect="1"/>
          </p:cNvPicPr>
          <p:nvPr/>
        </p:nvPicPr>
        <p:blipFill>
          <a:blip r:embed="rId2"/>
          <a:stretch>
            <a:fillRect/>
          </a:stretch>
        </p:blipFill>
        <p:spPr>
          <a:xfrm>
            <a:off x="7621749" y="327666"/>
            <a:ext cx="3988616" cy="1868231"/>
          </a:xfrm>
          <a:prstGeom prst="rect">
            <a:avLst/>
          </a:prstGeom>
        </p:spPr>
      </p:pic>
      <p:pic>
        <p:nvPicPr>
          <p:cNvPr id="5" name="Picture 4">
            <a:extLst>
              <a:ext uri="{FF2B5EF4-FFF2-40B4-BE49-F238E27FC236}">
                <a16:creationId xmlns:a16="http://schemas.microsoft.com/office/drawing/2014/main" id="{4742A34F-869E-4B88-8DE7-C0CD272CA927}"/>
              </a:ext>
            </a:extLst>
          </p:cNvPr>
          <p:cNvPicPr>
            <a:picLocks noChangeAspect="1"/>
          </p:cNvPicPr>
          <p:nvPr/>
        </p:nvPicPr>
        <p:blipFill>
          <a:blip r:embed="rId3"/>
          <a:stretch>
            <a:fillRect/>
          </a:stretch>
        </p:blipFill>
        <p:spPr>
          <a:xfrm>
            <a:off x="7735197" y="2582101"/>
            <a:ext cx="3761720" cy="2792484"/>
          </a:xfrm>
          <a:prstGeom prst="rect">
            <a:avLst/>
          </a:prstGeom>
        </p:spPr>
      </p:pic>
    </p:spTree>
    <p:extLst>
      <p:ext uri="{BB962C8B-B14F-4D97-AF65-F5344CB8AC3E}">
        <p14:creationId xmlns:p14="http://schemas.microsoft.com/office/powerpoint/2010/main" val="319364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B6F4-96A5-4800-8EDA-9326998D39F1}"/>
              </a:ext>
            </a:extLst>
          </p:cNvPr>
          <p:cNvSpPr>
            <a:spLocks noGrp="1"/>
          </p:cNvSpPr>
          <p:nvPr>
            <p:ph type="title"/>
          </p:nvPr>
        </p:nvSpPr>
        <p:spPr/>
        <p:txBody>
          <a:bodyPr/>
          <a:lstStyle/>
          <a:p>
            <a:r>
              <a:rPr lang="en-GB" dirty="0"/>
              <a:t>Where to next……</a:t>
            </a:r>
          </a:p>
        </p:txBody>
      </p:sp>
      <p:sp>
        <p:nvSpPr>
          <p:cNvPr id="3" name="Content Placeholder 2">
            <a:extLst>
              <a:ext uri="{FF2B5EF4-FFF2-40B4-BE49-F238E27FC236}">
                <a16:creationId xmlns:a16="http://schemas.microsoft.com/office/drawing/2014/main" id="{B7317BBD-8403-457D-80D6-B639E256BEE8}"/>
              </a:ext>
            </a:extLst>
          </p:cNvPr>
          <p:cNvSpPr>
            <a:spLocks noGrp="1"/>
          </p:cNvSpPr>
          <p:nvPr>
            <p:ph sz="quarter" idx="13"/>
          </p:nvPr>
        </p:nvSpPr>
        <p:spPr/>
        <p:txBody>
          <a:bodyPr/>
          <a:lstStyle/>
          <a:p>
            <a:endParaRPr lang="en-GB" dirty="0"/>
          </a:p>
          <a:p>
            <a:pPr marL="0" indent="0">
              <a:buNone/>
            </a:pPr>
            <a:r>
              <a:rPr lang="en-GB" u="sng" dirty="0"/>
              <a:t>Contact details:</a:t>
            </a:r>
          </a:p>
          <a:p>
            <a:r>
              <a:rPr lang="en-GB" dirty="0"/>
              <a:t>Yvette Fay – </a:t>
            </a:r>
            <a:r>
              <a:rPr lang="en-GB" dirty="0">
                <a:hlinkClick r:id="rId2"/>
              </a:rPr>
              <a:t>y.fay@iffleyacademy.co.uk</a:t>
            </a:r>
            <a:endParaRPr lang="en-GB" dirty="0"/>
          </a:p>
          <a:p>
            <a:r>
              <a:rPr lang="en-GB" dirty="0"/>
              <a:t>(01865) 747606</a:t>
            </a:r>
          </a:p>
          <a:p>
            <a:r>
              <a:rPr lang="en-GB" dirty="0"/>
              <a:t>Chantel Yeates – </a:t>
            </a:r>
            <a:r>
              <a:rPr lang="en-GB" dirty="0">
                <a:hlinkClick r:id="rId3"/>
              </a:rPr>
              <a:t>cyeates@Belmont.sandmat.uk</a:t>
            </a:r>
            <a:endParaRPr lang="en-GB" dirty="0"/>
          </a:p>
          <a:p>
            <a:r>
              <a:rPr lang="en-GB" dirty="0"/>
              <a:t>(01242) 216180</a:t>
            </a:r>
          </a:p>
          <a:p>
            <a:endParaRPr lang="en-GB" dirty="0"/>
          </a:p>
          <a:p>
            <a:endParaRPr lang="en-GB" dirty="0"/>
          </a:p>
          <a:p>
            <a:endParaRPr lang="en-GB" dirty="0"/>
          </a:p>
        </p:txBody>
      </p:sp>
      <p:pic>
        <p:nvPicPr>
          <p:cNvPr id="5" name="Picture 4">
            <a:extLst>
              <a:ext uri="{FF2B5EF4-FFF2-40B4-BE49-F238E27FC236}">
                <a16:creationId xmlns:a16="http://schemas.microsoft.com/office/drawing/2014/main" id="{E5330B96-9271-4FC3-86B0-C28E3FB7E7E1}"/>
              </a:ext>
            </a:extLst>
          </p:cNvPr>
          <p:cNvPicPr>
            <a:picLocks noChangeAspect="1"/>
          </p:cNvPicPr>
          <p:nvPr/>
        </p:nvPicPr>
        <p:blipFill>
          <a:blip r:embed="rId4"/>
          <a:stretch>
            <a:fillRect/>
          </a:stretch>
        </p:blipFill>
        <p:spPr>
          <a:xfrm>
            <a:off x="7134705" y="3292659"/>
            <a:ext cx="4207211" cy="2481026"/>
          </a:xfrm>
          <a:prstGeom prst="rect">
            <a:avLst/>
          </a:prstGeom>
        </p:spPr>
      </p:pic>
    </p:spTree>
    <p:extLst>
      <p:ext uri="{BB962C8B-B14F-4D97-AF65-F5344CB8AC3E}">
        <p14:creationId xmlns:p14="http://schemas.microsoft.com/office/powerpoint/2010/main" val="2296108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298F-EF19-4EED-A14F-0BF6F73A92E8}"/>
              </a:ext>
            </a:extLst>
          </p:cNvPr>
          <p:cNvSpPr>
            <a:spLocks noGrp="1"/>
          </p:cNvSpPr>
          <p:nvPr>
            <p:ph type="title"/>
          </p:nvPr>
        </p:nvSpPr>
        <p:spPr/>
        <p:txBody>
          <a:bodyPr/>
          <a:lstStyle/>
          <a:p>
            <a:r>
              <a:rPr lang="en-GB" dirty="0"/>
              <a:t>Further reading &amp; ideas </a:t>
            </a:r>
          </a:p>
        </p:txBody>
      </p:sp>
      <p:sp>
        <p:nvSpPr>
          <p:cNvPr id="3" name="Content Placeholder 2">
            <a:extLst>
              <a:ext uri="{FF2B5EF4-FFF2-40B4-BE49-F238E27FC236}">
                <a16:creationId xmlns:a16="http://schemas.microsoft.com/office/drawing/2014/main" id="{60B25DC9-C446-4417-B5CA-C187A5ACF1F0}"/>
              </a:ext>
            </a:extLst>
          </p:cNvPr>
          <p:cNvSpPr>
            <a:spLocks noGrp="1"/>
          </p:cNvSpPr>
          <p:nvPr>
            <p:ph sz="quarter" idx="13"/>
          </p:nvPr>
        </p:nvSpPr>
        <p:spPr/>
        <p:txBody>
          <a:bodyPr>
            <a:normAutofit fontScale="77500" lnSpcReduction="20000"/>
          </a:bodyPr>
          <a:lstStyle/>
          <a:p>
            <a:r>
              <a:rPr lang="en-GB" cap="none" dirty="0">
                <a:hlinkClick r:id="rId2"/>
              </a:rPr>
              <a:t>https://www.ted.com/talks/simon_sinek_how_great_leaders_inspire_action/up-next?language=en</a:t>
            </a:r>
            <a:r>
              <a:rPr lang="en-GB" cap="none" dirty="0"/>
              <a:t>   (TED talk about Golden Circle)</a:t>
            </a:r>
          </a:p>
          <a:p>
            <a:r>
              <a:rPr lang="en-GB" cap="none" dirty="0"/>
              <a:t>Radical Help: How we can remake relationships between us and revolutionise the welfare state by Hilary </a:t>
            </a:r>
            <a:r>
              <a:rPr lang="en-GB" cap="none" dirty="0" err="1"/>
              <a:t>Cottam</a:t>
            </a:r>
            <a:endParaRPr lang="en-GB" cap="none" dirty="0"/>
          </a:p>
          <a:p>
            <a:r>
              <a:rPr lang="en-GB" cap="none" dirty="0"/>
              <a:t>10 </a:t>
            </a:r>
            <a:r>
              <a:rPr lang="en-GB" cap="none" dirty="0" err="1"/>
              <a:t>Mindframes</a:t>
            </a:r>
            <a:r>
              <a:rPr lang="en-GB" cap="none" dirty="0"/>
              <a:t> for visible learning but John Hattie and Klaus </a:t>
            </a:r>
            <a:r>
              <a:rPr lang="en-GB" cap="none" dirty="0" err="1"/>
              <a:t>Zierer</a:t>
            </a:r>
            <a:endParaRPr lang="en-GB" cap="none" dirty="0"/>
          </a:p>
          <a:p>
            <a:r>
              <a:rPr lang="en-GB" cap="none" dirty="0"/>
              <a:t>The body keeps the score – Bessel Van der Kolk</a:t>
            </a:r>
          </a:p>
          <a:p>
            <a:r>
              <a:rPr lang="en-GB" cap="none" dirty="0"/>
              <a:t>What happened to you – Oprah Winfrey and Dr Bruce Perry</a:t>
            </a:r>
          </a:p>
          <a:p>
            <a:r>
              <a:rPr lang="en-GB" cap="none" dirty="0"/>
              <a:t>The boy who was raised as a dog – Dr Bruce Perry</a:t>
            </a:r>
          </a:p>
          <a:p>
            <a:r>
              <a:rPr lang="en-GB" cap="none" dirty="0"/>
              <a:t>Know me to teach me – Louise Michelle Bomber</a:t>
            </a:r>
          </a:p>
          <a:p>
            <a:r>
              <a:rPr lang="en-GB" cap="none" dirty="0"/>
              <a:t>Dare to Lead – </a:t>
            </a:r>
            <a:r>
              <a:rPr lang="en-GB" cap="none" dirty="0" err="1"/>
              <a:t>Brene</a:t>
            </a:r>
            <a:r>
              <a:rPr lang="en-GB" cap="none" dirty="0"/>
              <a:t> Brown</a:t>
            </a:r>
          </a:p>
        </p:txBody>
      </p:sp>
    </p:spTree>
    <p:extLst>
      <p:ext uri="{BB962C8B-B14F-4D97-AF65-F5344CB8AC3E}">
        <p14:creationId xmlns:p14="http://schemas.microsoft.com/office/powerpoint/2010/main" val="223230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ECA4-1046-40B9-8897-119C1C4B1B23}"/>
              </a:ext>
            </a:extLst>
          </p:cNvPr>
          <p:cNvSpPr>
            <a:spLocks noGrp="1"/>
          </p:cNvSpPr>
          <p:nvPr>
            <p:ph type="title"/>
          </p:nvPr>
        </p:nvSpPr>
        <p:spPr/>
        <p:txBody>
          <a:bodyPr/>
          <a:lstStyle/>
          <a:p>
            <a:r>
              <a:rPr lang="en-GB" dirty="0" err="1"/>
              <a:t>Iffley</a:t>
            </a:r>
            <a:r>
              <a:rPr lang="en-GB" dirty="0"/>
              <a:t> school:</a:t>
            </a:r>
          </a:p>
        </p:txBody>
      </p:sp>
      <p:sp>
        <p:nvSpPr>
          <p:cNvPr id="3" name="Content Placeholder 2">
            <a:extLst>
              <a:ext uri="{FF2B5EF4-FFF2-40B4-BE49-F238E27FC236}">
                <a16:creationId xmlns:a16="http://schemas.microsoft.com/office/drawing/2014/main" id="{559851BA-557E-469F-B121-52E37D9E611D}"/>
              </a:ext>
            </a:extLst>
          </p:cNvPr>
          <p:cNvSpPr>
            <a:spLocks noGrp="1"/>
          </p:cNvSpPr>
          <p:nvPr>
            <p:ph sz="quarter" idx="13"/>
          </p:nvPr>
        </p:nvSpPr>
        <p:spPr/>
        <p:txBody>
          <a:bodyPr>
            <a:normAutofit fontScale="70000" lnSpcReduction="20000"/>
          </a:bodyPr>
          <a:lstStyle/>
          <a:p>
            <a:r>
              <a:rPr lang="en-GB" cap="none" dirty="0"/>
              <a:t>Who am I?</a:t>
            </a:r>
          </a:p>
          <a:p>
            <a:r>
              <a:rPr lang="en-GB" u="sng" cap="none" dirty="0"/>
              <a:t>Context of our school:</a:t>
            </a:r>
          </a:p>
          <a:p>
            <a:r>
              <a:rPr lang="en-GB" cap="none" dirty="0"/>
              <a:t>176 students, aged 11-18 years old.</a:t>
            </a:r>
          </a:p>
          <a:p>
            <a:r>
              <a:rPr lang="en-GB" cap="none" dirty="0"/>
              <a:t>Based in Oxford, near the city centre. Have students from across the county.</a:t>
            </a:r>
          </a:p>
          <a:p>
            <a:r>
              <a:rPr lang="en-GB" cap="none" dirty="0"/>
              <a:t>Moderate Learning and Cognition Needs, Autistic Spectrum Disorder (ASD) and Social, Emotional and Mental Health Needs (SEMH).</a:t>
            </a:r>
          </a:p>
          <a:p>
            <a:r>
              <a:rPr lang="en-GB" cap="none" dirty="0"/>
              <a:t>Cohort of learners has changed significantly over the last 5 years.</a:t>
            </a:r>
          </a:p>
          <a:p>
            <a:r>
              <a:rPr lang="en-GB" cap="none" dirty="0"/>
              <a:t>Restorative school for 15+ years.</a:t>
            </a:r>
          </a:p>
          <a:p>
            <a:r>
              <a:rPr lang="en-GB" cap="none" dirty="0"/>
              <a:t>Gained the Restorative Justice Council mark in 2018, first SEND school to achieve this.</a:t>
            </a:r>
          </a:p>
          <a:p>
            <a:r>
              <a:rPr lang="en-GB" cap="none" dirty="0"/>
              <a:t>Recently moved into a brand new building.</a:t>
            </a:r>
          </a:p>
          <a:p>
            <a:endParaRPr lang="en-GB" dirty="0"/>
          </a:p>
        </p:txBody>
      </p:sp>
    </p:spTree>
    <p:extLst>
      <p:ext uri="{BB962C8B-B14F-4D97-AF65-F5344CB8AC3E}">
        <p14:creationId xmlns:p14="http://schemas.microsoft.com/office/powerpoint/2010/main" val="32813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37DC-C89E-47A2-8E90-D9C3CFC8FC4C}"/>
              </a:ext>
            </a:extLst>
          </p:cNvPr>
          <p:cNvSpPr>
            <a:spLocks noGrp="1"/>
          </p:cNvSpPr>
          <p:nvPr>
            <p:ph type="title"/>
          </p:nvPr>
        </p:nvSpPr>
        <p:spPr/>
        <p:txBody>
          <a:bodyPr/>
          <a:lstStyle/>
          <a:p>
            <a:r>
              <a:rPr lang="en-GB" dirty="0"/>
              <a:t>Belmont school, </a:t>
            </a:r>
            <a:r>
              <a:rPr lang="en-GB" dirty="0" err="1"/>
              <a:t>cheltenham</a:t>
            </a:r>
            <a:endParaRPr lang="en-GB" dirty="0"/>
          </a:p>
        </p:txBody>
      </p:sp>
      <p:sp>
        <p:nvSpPr>
          <p:cNvPr id="4" name="Content Placeholder 3">
            <a:extLst>
              <a:ext uri="{FF2B5EF4-FFF2-40B4-BE49-F238E27FC236}">
                <a16:creationId xmlns:a16="http://schemas.microsoft.com/office/drawing/2014/main" id="{372DE857-11CA-4427-9DEA-3634CFB0195E}"/>
              </a:ext>
            </a:extLst>
          </p:cNvPr>
          <p:cNvSpPr>
            <a:spLocks noGrp="1"/>
          </p:cNvSpPr>
          <p:nvPr>
            <p:ph sz="quarter" idx="13"/>
          </p:nvPr>
        </p:nvSpPr>
        <p:spPr>
          <a:xfrm>
            <a:off x="685800" y="1761688"/>
            <a:ext cx="10394707" cy="3612897"/>
          </a:xfrm>
        </p:spPr>
        <p:txBody>
          <a:bodyPr>
            <a:normAutofit fontScale="77500" lnSpcReduction="20000"/>
          </a:bodyPr>
          <a:lstStyle/>
          <a:p>
            <a:r>
              <a:rPr lang="en-GB" cap="none" dirty="0"/>
              <a:t>Who am I?</a:t>
            </a:r>
          </a:p>
          <a:p>
            <a:r>
              <a:rPr lang="en-GB" u="sng" cap="none" dirty="0"/>
              <a:t>Context of our school : </a:t>
            </a:r>
          </a:p>
          <a:p>
            <a:r>
              <a:rPr lang="en-GB" cap="none" dirty="0"/>
              <a:t>157 pupils (Ages 6-16)</a:t>
            </a:r>
          </a:p>
          <a:p>
            <a:r>
              <a:rPr lang="en-GB" cap="none" dirty="0"/>
              <a:t>Moderate Learning and Cognition Needs, Autistic Spectrum Disorder (ASD) and Social, Emotional and Mental Health Needs (SEMH). COMPLEX NEEDS</a:t>
            </a:r>
          </a:p>
          <a:p>
            <a:r>
              <a:rPr lang="en-GB" cap="none" dirty="0"/>
              <a:t>70 staff (20 teachers; 30 LSW’s; 5 Learning mentors; 8 HLTA’s; Admin)</a:t>
            </a:r>
          </a:p>
          <a:p>
            <a:r>
              <a:rPr lang="en-GB" cap="none" dirty="0"/>
              <a:t>5 classes in primary &amp; 11 in secondary</a:t>
            </a:r>
          </a:p>
          <a:p>
            <a:r>
              <a:rPr lang="en-GB" cap="none" dirty="0"/>
              <a:t>Class size &lt; 12 (with 1 or 2 LSW’s)</a:t>
            </a:r>
          </a:p>
          <a:p>
            <a:r>
              <a:rPr lang="en-GB" cap="none" dirty="0"/>
              <a:t>Interventions team</a:t>
            </a:r>
          </a:p>
          <a:p>
            <a:r>
              <a:rPr lang="en-GB" cap="none" dirty="0"/>
              <a:t>RELATIONAL SCHOOL – Ace Aware; Trauma Informed &amp; Restorative Practice</a:t>
            </a:r>
          </a:p>
          <a:p>
            <a:endParaRPr lang="en-GB" dirty="0"/>
          </a:p>
        </p:txBody>
      </p:sp>
      <p:pic>
        <p:nvPicPr>
          <p:cNvPr id="5" name="Picture 4">
            <a:extLst>
              <a:ext uri="{FF2B5EF4-FFF2-40B4-BE49-F238E27FC236}">
                <a16:creationId xmlns:a16="http://schemas.microsoft.com/office/drawing/2014/main" id="{9ED77746-261E-4CCC-964A-1896730B1A40}"/>
              </a:ext>
            </a:extLst>
          </p:cNvPr>
          <p:cNvPicPr>
            <a:picLocks noChangeAspect="1"/>
          </p:cNvPicPr>
          <p:nvPr/>
        </p:nvPicPr>
        <p:blipFill>
          <a:blip r:embed="rId2"/>
          <a:stretch>
            <a:fillRect/>
          </a:stretch>
        </p:blipFill>
        <p:spPr>
          <a:xfrm>
            <a:off x="7586269" y="4544970"/>
            <a:ext cx="4141540" cy="1659229"/>
          </a:xfrm>
          <a:prstGeom prst="rect">
            <a:avLst/>
          </a:prstGeom>
        </p:spPr>
      </p:pic>
    </p:spTree>
    <p:extLst>
      <p:ext uri="{BB962C8B-B14F-4D97-AF65-F5344CB8AC3E}">
        <p14:creationId xmlns:p14="http://schemas.microsoft.com/office/powerpoint/2010/main" val="403562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4606-78A4-4721-9995-DA88E44557F7}"/>
              </a:ext>
            </a:extLst>
          </p:cNvPr>
          <p:cNvSpPr>
            <a:spLocks noGrp="1"/>
          </p:cNvSpPr>
          <p:nvPr>
            <p:ph type="title"/>
          </p:nvPr>
        </p:nvSpPr>
        <p:spPr/>
        <p:txBody>
          <a:bodyPr>
            <a:normAutofit fontScale="90000"/>
          </a:bodyPr>
          <a:lstStyle/>
          <a:p>
            <a:r>
              <a:rPr lang="en-GB" dirty="0"/>
              <a:t>Why restorative at an ace conference? </a:t>
            </a:r>
          </a:p>
        </p:txBody>
      </p:sp>
      <p:sp>
        <p:nvSpPr>
          <p:cNvPr id="3" name="Content Placeholder 2">
            <a:extLst>
              <a:ext uri="{FF2B5EF4-FFF2-40B4-BE49-F238E27FC236}">
                <a16:creationId xmlns:a16="http://schemas.microsoft.com/office/drawing/2014/main" id="{5A299964-7AA3-4596-B127-57EB0A91BBC8}"/>
              </a:ext>
            </a:extLst>
          </p:cNvPr>
          <p:cNvSpPr>
            <a:spLocks noGrp="1"/>
          </p:cNvSpPr>
          <p:nvPr>
            <p:ph sz="quarter" idx="13"/>
          </p:nvPr>
        </p:nvSpPr>
        <p:spPr>
          <a:xfrm>
            <a:off x="685801" y="2063396"/>
            <a:ext cx="5410200" cy="3311189"/>
          </a:xfrm>
        </p:spPr>
        <p:txBody>
          <a:bodyPr>
            <a:normAutofit lnSpcReduction="10000"/>
          </a:bodyPr>
          <a:lstStyle/>
          <a:p>
            <a:r>
              <a:rPr lang="en-GB" cap="none" dirty="0"/>
              <a:t>As Bessel Van der Kolk clearly states ‘The body keeps the score’</a:t>
            </a:r>
          </a:p>
          <a:p>
            <a:r>
              <a:rPr lang="en-GB" cap="none" dirty="0"/>
              <a:t>Dr Bruce Perry  -</a:t>
            </a:r>
            <a:r>
              <a:rPr lang="en-GB" cap="none" dirty="0" err="1"/>
              <a:t>Neurosequential</a:t>
            </a:r>
            <a:r>
              <a:rPr lang="en-GB" cap="none" dirty="0"/>
              <a:t> Model</a:t>
            </a:r>
          </a:p>
          <a:p>
            <a:r>
              <a:rPr lang="en-GB" cap="none" dirty="0"/>
              <a:t>What happened to you?</a:t>
            </a:r>
          </a:p>
          <a:p>
            <a:r>
              <a:rPr lang="en-GB" cap="none" dirty="0"/>
              <a:t>Understanding ourselves, our past, our emotions, our responses, our thoughts and our reactions especially when conflict arises. </a:t>
            </a:r>
          </a:p>
          <a:p>
            <a:r>
              <a:rPr lang="en-GB" cap="none" dirty="0"/>
              <a:t>(Recognise; Re-train &amp; Re-</a:t>
            </a:r>
            <a:r>
              <a:rPr lang="en-GB" cap="none" dirty="0" err="1"/>
              <a:t>progamme</a:t>
            </a:r>
            <a:r>
              <a:rPr lang="en-GB" cap="none" dirty="0"/>
              <a:t>)</a:t>
            </a:r>
          </a:p>
        </p:txBody>
      </p:sp>
      <p:pic>
        <p:nvPicPr>
          <p:cNvPr id="5" name="Picture 4">
            <a:extLst>
              <a:ext uri="{FF2B5EF4-FFF2-40B4-BE49-F238E27FC236}">
                <a16:creationId xmlns:a16="http://schemas.microsoft.com/office/drawing/2014/main" id="{BEBD23F7-57DF-4789-B2E0-F35AEE657284}"/>
              </a:ext>
            </a:extLst>
          </p:cNvPr>
          <p:cNvPicPr>
            <a:picLocks noChangeAspect="1"/>
          </p:cNvPicPr>
          <p:nvPr/>
        </p:nvPicPr>
        <p:blipFill>
          <a:blip r:embed="rId2"/>
          <a:stretch>
            <a:fillRect/>
          </a:stretch>
        </p:blipFill>
        <p:spPr>
          <a:xfrm>
            <a:off x="10159068" y="83889"/>
            <a:ext cx="1230466" cy="1883476"/>
          </a:xfrm>
          <a:prstGeom prst="rect">
            <a:avLst/>
          </a:prstGeom>
        </p:spPr>
      </p:pic>
      <p:pic>
        <p:nvPicPr>
          <p:cNvPr id="6" name="Picture 5">
            <a:extLst>
              <a:ext uri="{FF2B5EF4-FFF2-40B4-BE49-F238E27FC236}">
                <a16:creationId xmlns:a16="http://schemas.microsoft.com/office/drawing/2014/main" id="{B06F9717-735C-4B72-BCAA-C5CDCA67D61B}"/>
              </a:ext>
            </a:extLst>
          </p:cNvPr>
          <p:cNvPicPr>
            <a:picLocks noChangeAspect="1"/>
          </p:cNvPicPr>
          <p:nvPr/>
        </p:nvPicPr>
        <p:blipFill>
          <a:blip r:embed="rId3"/>
          <a:stretch>
            <a:fillRect/>
          </a:stretch>
        </p:blipFill>
        <p:spPr>
          <a:xfrm>
            <a:off x="6096000" y="1879632"/>
            <a:ext cx="5518231" cy="4292568"/>
          </a:xfrm>
          <a:prstGeom prst="rect">
            <a:avLst/>
          </a:prstGeom>
        </p:spPr>
      </p:pic>
    </p:spTree>
    <p:extLst>
      <p:ext uri="{BB962C8B-B14F-4D97-AF65-F5344CB8AC3E}">
        <p14:creationId xmlns:p14="http://schemas.microsoft.com/office/powerpoint/2010/main" val="146847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3FF1-3A5C-45E0-BC6C-AF8A520224A7}"/>
              </a:ext>
            </a:extLst>
          </p:cNvPr>
          <p:cNvSpPr>
            <a:spLocks noGrp="1"/>
          </p:cNvSpPr>
          <p:nvPr>
            <p:ph type="title"/>
          </p:nvPr>
        </p:nvSpPr>
        <p:spPr/>
        <p:txBody>
          <a:bodyPr/>
          <a:lstStyle/>
          <a:p>
            <a:r>
              <a:rPr lang="en-GB" dirty="0" err="1"/>
              <a:t>WhY</a:t>
            </a:r>
            <a:r>
              <a:rPr lang="en-GB" dirty="0"/>
              <a:t>, HOW &amp; WHAT?</a:t>
            </a:r>
          </a:p>
        </p:txBody>
      </p:sp>
      <p:sp>
        <p:nvSpPr>
          <p:cNvPr id="3" name="Content Placeholder 2">
            <a:extLst>
              <a:ext uri="{FF2B5EF4-FFF2-40B4-BE49-F238E27FC236}">
                <a16:creationId xmlns:a16="http://schemas.microsoft.com/office/drawing/2014/main" id="{DFE121E0-5D9D-4DB1-ABA1-F07BBCD08236}"/>
              </a:ext>
            </a:extLst>
          </p:cNvPr>
          <p:cNvSpPr>
            <a:spLocks noGrp="1"/>
          </p:cNvSpPr>
          <p:nvPr>
            <p:ph sz="quarter" idx="13"/>
          </p:nvPr>
        </p:nvSpPr>
        <p:spPr>
          <a:xfrm>
            <a:off x="654314" y="2336299"/>
            <a:ext cx="10394707" cy="3311189"/>
          </a:xfrm>
        </p:spPr>
        <p:txBody>
          <a:bodyPr>
            <a:normAutofit fontScale="92500" lnSpcReduction="10000"/>
          </a:bodyPr>
          <a:lstStyle/>
          <a:p>
            <a:r>
              <a:rPr lang="en-GB" sz="1800" cap="none" dirty="0"/>
              <a:t>Restorative leadership, the focus of our presentation</a:t>
            </a:r>
          </a:p>
          <a:p>
            <a:r>
              <a:rPr lang="en-GB" sz="1800" cap="none" dirty="0"/>
              <a:t>Simon </a:t>
            </a:r>
            <a:r>
              <a:rPr lang="en-GB" sz="1800" cap="none" dirty="0" err="1"/>
              <a:t>Sinek</a:t>
            </a:r>
            <a:r>
              <a:rPr lang="en-GB" sz="1800" cap="none" dirty="0"/>
              <a:t> leadership expert-Golden Circle theory</a:t>
            </a:r>
          </a:p>
          <a:p>
            <a:r>
              <a:rPr lang="en-GB" sz="1800" cap="none" dirty="0"/>
              <a:t>WHY-a purpose, cause of belief</a:t>
            </a:r>
          </a:p>
          <a:p>
            <a:r>
              <a:rPr lang="en-GB" sz="1800" cap="none" dirty="0"/>
              <a:t>HOW-the things that make you special or set you apart</a:t>
            </a:r>
          </a:p>
          <a:p>
            <a:r>
              <a:rPr lang="en-GB" sz="1800" cap="none" dirty="0"/>
              <a:t>WHAT-what you do, the service you have </a:t>
            </a:r>
          </a:p>
          <a:p>
            <a:r>
              <a:rPr lang="en-GB" sz="1800" cap="none" dirty="0"/>
              <a:t>Theory is about leading through cooperation and trust, which clearly links to a restorative approach</a:t>
            </a:r>
          </a:p>
          <a:p>
            <a:r>
              <a:rPr lang="en-GB" sz="1800" cap="none" dirty="0"/>
              <a:t>Restorative leadership is more than a leadership style it is a mind-set, constantly engaging with the ‘why’ and using this leadership structure can contain your dragon and others’.</a:t>
            </a:r>
          </a:p>
          <a:p>
            <a:pPr marL="0" indent="0">
              <a:buNone/>
            </a:pPr>
            <a:endParaRPr lang="en-GB" sz="1800" cap="none" dirty="0"/>
          </a:p>
          <a:p>
            <a:endParaRPr lang="en-GB" sz="1800" cap="none" dirty="0"/>
          </a:p>
        </p:txBody>
      </p:sp>
      <p:pic>
        <p:nvPicPr>
          <p:cNvPr id="5" name="Picture 4">
            <a:extLst>
              <a:ext uri="{FF2B5EF4-FFF2-40B4-BE49-F238E27FC236}">
                <a16:creationId xmlns:a16="http://schemas.microsoft.com/office/drawing/2014/main" id="{56728B1E-CFF1-4DA4-93E2-6EA3D6860BB2}"/>
              </a:ext>
            </a:extLst>
          </p:cNvPr>
          <p:cNvPicPr>
            <a:picLocks noChangeAspect="1"/>
          </p:cNvPicPr>
          <p:nvPr/>
        </p:nvPicPr>
        <p:blipFill>
          <a:blip r:embed="rId2"/>
          <a:stretch>
            <a:fillRect/>
          </a:stretch>
        </p:blipFill>
        <p:spPr>
          <a:xfrm>
            <a:off x="6462059" y="136781"/>
            <a:ext cx="2946125" cy="1749770"/>
          </a:xfrm>
          <a:prstGeom prst="rect">
            <a:avLst/>
          </a:prstGeom>
        </p:spPr>
      </p:pic>
      <p:pic>
        <p:nvPicPr>
          <p:cNvPr id="6" name="Picture 5" descr="oothless by Rthyin on DeviantArt">
            <a:extLst>
              <a:ext uri="{FF2B5EF4-FFF2-40B4-BE49-F238E27FC236}">
                <a16:creationId xmlns:a16="http://schemas.microsoft.com/office/drawing/2014/main" id="{49C33EE3-495D-4FF6-B7E9-440E02AFE1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38495" y="2000472"/>
            <a:ext cx="3048214" cy="1652230"/>
          </a:xfrm>
          <a:prstGeom prst="rect">
            <a:avLst/>
          </a:prstGeom>
          <a:noFill/>
          <a:ln>
            <a:noFill/>
          </a:ln>
        </p:spPr>
      </p:pic>
    </p:spTree>
    <p:extLst>
      <p:ext uri="{BB962C8B-B14F-4D97-AF65-F5344CB8AC3E}">
        <p14:creationId xmlns:p14="http://schemas.microsoft.com/office/powerpoint/2010/main" val="171975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71" y="360415"/>
            <a:ext cx="10396882" cy="1151965"/>
          </a:xfrm>
        </p:spPr>
        <p:txBody>
          <a:bodyPr/>
          <a:lstStyle/>
          <a:p>
            <a:r>
              <a:rPr lang="en-US" dirty="0"/>
              <a:t>The Dragon metaphor</a:t>
            </a:r>
            <a:r>
              <a:rPr lang="mr-IN" dirty="0"/>
              <a:t>…</a:t>
            </a:r>
            <a:endParaRPr lang="en-US" dirty="0"/>
          </a:p>
        </p:txBody>
      </p:sp>
      <p:sp>
        <p:nvSpPr>
          <p:cNvPr id="3" name="Content Placeholder 2"/>
          <p:cNvSpPr>
            <a:spLocks noGrp="1"/>
          </p:cNvSpPr>
          <p:nvPr>
            <p:ph sz="quarter" idx="13"/>
          </p:nvPr>
        </p:nvSpPr>
        <p:spPr>
          <a:xfrm>
            <a:off x="223992" y="1717019"/>
            <a:ext cx="10394707" cy="3311189"/>
          </a:xfrm>
        </p:spPr>
        <p:txBody>
          <a:bodyPr>
            <a:normAutofit fontScale="92500" lnSpcReduction="10000"/>
          </a:bodyPr>
          <a:lstStyle/>
          <a:p>
            <a:r>
              <a:rPr lang="en-GB" cap="none" dirty="0"/>
              <a:t>As a leader, there may be a perception or feeling that to be an excellent leader you have to be fierce, tough and breathe fire…or at least have these elements within your repertoire or armour.  This thought/belief may come from external sources and pressures or may come from your own internal dialogue.</a:t>
            </a:r>
          </a:p>
          <a:p>
            <a:r>
              <a:rPr lang="en-GB" cap="none" dirty="0"/>
              <a:t>A Restorative Leadership approach supports and encourages you to face and understand your hidden dragon and in turn, work with others to understand their hidden dragons. By facing and engaging with your hidden dragon you are able to successfully lead cultural change, move a whole ethos forward, develop meaningful relationships and understanding and develop inclusive and consultative strategy…without having to breathe fire!</a:t>
            </a:r>
          </a:p>
          <a:p>
            <a:endParaRPr lang="en-US" dirty="0"/>
          </a:p>
        </p:txBody>
      </p:sp>
      <p:pic>
        <p:nvPicPr>
          <p:cNvPr id="4" name="Picture 3"/>
          <p:cNvPicPr>
            <a:picLocks noChangeAspect="1"/>
          </p:cNvPicPr>
          <p:nvPr/>
        </p:nvPicPr>
        <p:blipFill>
          <a:blip r:embed="rId2"/>
          <a:stretch>
            <a:fillRect/>
          </a:stretch>
        </p:blipFill>
        <p:spPr>
          <a:xfrm>
            <a:off x="9299137" y="5038749"/>
            <a:ext cx="2162102" cy="1210777"/>
          </a:xfrm>
          <a:prstGeom prst="rect">
            <a:avLst/>
          </a:prstGeom>
        </p:spPr>
      </p:pic>
      <p:pic>
        <p:nvPicPr>
          <p:cNvPr id="6" name="Picture 5" descr="Brene br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289" y="4334957"/>
            <a:ext cx="2649980" cy="1941811"/>
          </a:xfrm>
          <a:prstGeom prst="rect">
            <a:avLst/>
          </a:prstGeom>
        </p:spPr>
      </p:pic>
      <p:sp>
        <p:nvSpPr>
          <p:cNvPr id="7" name="TextBox 6"/>
          <p:cNvSpPr txBox="1"/>
          <p:nvPr/>
        </p:nvSpPr>
        <p:spPr>
          <a:xfrm>
            <a:off x="7483393" y="556302"/>
            <a:ext cx="1722948" cy="646331"/>
          </a:xfrm>
          <a:prstGeom prst="rect">
            <a:avLst/>
          </a:prstGeom>
          <a:noFill/>
        </p:spPr>
        <p:txBody>
          <a:bodyPr wrap="none" rtlCol="0">
            <a:spAutoFit/>
          </a:bodyPr>
          <a:lstStyle/>
          <a:p>
            <a:r>
              <a:rPr lang="en-US" sz="3600" dirty="0"/>
              <a:t>Paradox</a:t>
            </a:r>
          </a:p>
        </p:txBody>
      </p:sp>
    </p:spTree>
    <p:extLst>
      <p:ext uri="{BB962C8B-B14F-4D97-AF65-F5344CB8AC3E}">
        <p14:creationId xmlns:p14="http://schemas.microsoft.com/office/powerpoint/2010/main" val="3842536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9B86-6161-4124-843E-5C4E992FD555}"/>
              </a:ext>
            </a:extLst>
          </p:cNvPr>
          <p:cNvSpPr>
            <a:spLocks noGrp="1"/>
          </p:cNvSpPr>
          <p:nvPr>
            <p:ph type="title"/>
          </p:nvPr>
        </p:nvSpPr>
        <p:spPr>
          <a:xfrm>
            <a:off x="388339" y="115460"/>
            <a:ext cx="10494927" cy="1386426"/>
          </a:xfrm>
        </p:spPr>
        <p:txBody>
          <a:bodyPr/>
          <a:lstStyle/>
          <a:p>
            <a:r>
              <a:rPr lang="en-GB" cap="none" dirty="0">
                <a:latin typeface="+mn-lt"/>
              </a:rPr>
              <a:t>Tame the dragon…</a:t>
            </a:r>
          </a:p>
        </p:txBody>
      </p:sp>
      <p:sp>
        <p:nvSpPr>
          <p:cNvPr id="10" name="TextBox 9">
            <a:extLst>
              <a:ext uri="{FF2B5EF4-FFF2-40B4-BE49-F238E27FC236}">
                <a16:creationId xmlns:a16="http://schemas.microsoft.com/office/drawing/2014/main" id="{E9B41B0C-5B86-4231-AC1D-8F2C3D5C75DA}"/>
              </a:ext>
            </a:extLst>
          </p:cNvPr>
          <p:cNvSpPr txBox="1"/>
          <p:nvPr/>
        </p:nvSpPr>
        <p:spPr>
          <a:xfrm>
            <a:off x="8501470" y="2659224"/>
            <a:ext cx="3124473" cy="1600438"/>
          </a:xfrm>
          <a:prstGeom prst="rect">
            <a:avLst/>
          </a:prstGeom>
          <a:noFill/>
        </p:spPr>
        <p:txBody>
          <a:bodyPr wrap="square" rtlCol="0">
            <a:spAutoFit/>
          </a:bodyPr>
          <a:lstStyle/>
          <a:p>
            <a:r>
              <a:rPr lang="en-GB" sz="1400" dirty="0"/>
              <a:t>Spikes = What?</a:t>
            </a:r>
          </a:p>
          <a:p>
            <a:r>
              <a:rPr lang="en-GB" sz="1400" dirty="0"/>
              <a:t>Its not always easy, spikes can be difficult and spikey and unexpected!</a:t>
            </a:r>
          </a:p>
          <a:p>
            <a:r>
              <a:rPr lang="en-GB" sz="1400" dirty="0"/>
              <a:t> As a restorative leader you are having a restorative mindset to develop whole school culture.</a:t>
            </a:r>
          </a:p>
          <a:p>
            <a:endParaRPr lang="en-GB" sz="1400" dirty="0"/>
          </a:p>
        </p:txBody>
      </p:sp>
      <p:cxnSp>
        <p:nvCxnSpPr>
          <p:cNvPr id="12" name="Straight Arrow Connector 11">
            <a:extLst>
              <a:ext uri="{FF2B5EF4-FFF2-40B4-BE49-F238E27FC236}">
                <a16:creationId xmlns:a16="http://schemas.microsoft.com/office/drawing/2014/main" id="{F2E90029-5A30-4BD7-B7FD-EEA8A4F25F1D}"/>
              </a:ext>
            </a:extLst>
          </p:cNvPr>
          <p:cNvCxnSpPr>
            <a:cxnSpLocks/>
            <a:endCxn id="13" idx="3"/>
          </p:cNvCxnSpPr>
          <p:nvPr/>
        </p:nvCxnSpPr>
        <p:spPr>
          <a:xfrm flipH="1" flipV="1">
            <a:off x="3830909" y="2654743"/>
            <a:ext cx="892096" cy="189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F537DA1-9AC2-4875-9BBF-3D00B09A80D8}"/>
              </a:ext>
            </a:extLst>
          </p:cNvPr>
          <p:cNvSpPr txBox="1"/>
          <p:nvPr/>
        </p:nvSpPr>
        <p:spPr>
          <a:xfrm>
            <a:off x="613438" y="1854524"/>
            <a:ext cx="3217471" cy="1600438"/>
          </a:xfrm>
          <a:prstGeom prst="rect">
            <a:avLst/>
          </a:prstGeom>
          <a:noFill/>
        </p:spPr>
        <p:txBody>
          <a:bodyPr wrap="square" rtlCol="0">
            <a:spAutoFit/>
          </a:bodyPr>
          <a:lstStyle/>
          <a:p>
            <a:r>
              <a:rPr lang="en-GB" sz="1400" dirty="0"/>
              <a:t>Fire/Breath = How?</a:t>
            </a:r>
          </a:p>
          <a:p>
            <a:r>
              <a:rPr lang="en-GB" sz="1400" dirty="0"/>
              <a:t>Fire can be scary and intimidating but  removing your mask, as a leader, can also feel like this.  As a restorative leader you are thinking about the needs of each person, working with others and forming a cohesive pathway forwards. </a:t>
            </a:r>
          </a:p>
        </p:txBody>
      </p:sp>
      <p:sp>
        <p:nvSpPr>
          <p:cNvPr id="16" name="TextBox 15">
            <a:extLst>
              <a:ext uri="{FF2B5EF4-FFF2-40B4-BE49-F238E27FC236}">
                <a16:creationId xmlns:a16="http://schemas.microsoft.com/office/drawing/2014/main" id="{DEED662F-3D82-4BB3-ACF5-2E571D8A8AB4}"/>
              </a:ext>
            </a:extLst>
          </p:cNvPr>
          <p:cNvSpPr txBox="1"/>
          <p:nvPr/>
        </p:nvSpPr>
        <p:spPr>
          <a:xfrm>
            <a:off x="162124" y="3915415"/>
            <a:ext cx="3700272" cy="1600438"/>
          </a:xfrm>
          <a:prstGeom prst="rect">
            <a:avLst/>
          </a:prstGeom>
          <a:noFill/>
        </p:spPr>
        <p:txBody>
          <a:bodyPr wrap="square" rtlCol="0">
            <a:spAutoFit/>
          </a:bodyPr>
          <a:lstStyle/>
          <a:p>
            <a:r>
              <a:rPr lang="en-GB" sz="1400" dirty="0"/>
              <a:t>Belly = Why?</a:t>
            </a:r>
          </a:p>
          <a:p>
            <a:r>
              <a:rPr lang="en-GB" sz="1400" dirty="0"/>
              <a:t>You often feel your purpose or belief in your belly. You know it’s there but do you communicate that clearly? As a restorative leader you need to look inwards and face your ‘why ’before facing outwards. You then need to engage with others and understand their why.</a:t>
            </a:r>
          </a:p>
        </p:txBody>
      </p:sp>
      <p:pic>
        <p:nvPicPr>
          <p:cNvPr id="5" name="Picture 4">
            <a:extLst>
              <a:ext uri="{FF2B5EF4-FFF2-40B4-BE49-F238E27FC236}">
                <a16:creationId xmlns:a16="http://schemas.microsoft.com/office/drawing/2014/main" id="{D215FFF7-78A1-4481-A401-92026598A70C}"/>
              </a:ext>
            </a:extLst>
          </p:cNvPr>
          <p:cNvPicPr>
            <a:picLocks noChangeAspect="1"/>
          </p:cNvPicPr>
          <p:nvPr/>
        </p:nvPicPr>
        <p:blipFill>
          <a:blip r:embed="rId2"/>
          <a:stretch>
            <a:fillRect/>
          </a:stretch>
        </p:blipFill>
        <p:spPr>
          <a:xfrm>
            <a:off x="4262823" y="2046773"/>
            <a:ext cx="3741174" cy="2670586"/>
          </a:xfrm>
          <a:prstGeom prst="rect">
            <a:avLst/>
          </a:prstGeom>
        </p:spPr>
      </p:pic>
      <p:cxnSp>
        <p:nvCxnSpPr>
          <p:cNvPr id="15" name="Straight Arrow Connector 14">
            <a:extLst>
              <a:ext uri="{FF2B5EF4-FFF2-40B4-BE49-F238E27FC236}">
                <a16:creationId xmlns:a16="http://schemas.microsoft.com/office/drawing/2014/main" id="{88AC114A-0E14-4CD0-8FCE-7F581C7FD185}"/>
              </a:ext>
            </a:extLst>
          </p:cNvPr>
          <p:cNvCxnSpPr>
            <a:cxnSpLocks/>
          </p:cNvCxnSpPr>
          <p:nvPr/>
        </p:nvCxnSpPr>
        <p:spPr>
          <a:xfrm flipH="1">
            <a:off x="3474057" y="3650988"/>
            <a:ext cx="1785842" cy="432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B1DAECC-D8F6-4634-BB79-A6D5EDF52E99}"/>
              </a:ext>
            </a:extLst>
          </p:cNvPr>
          <p:cNvCxnSpPr>
            <a:cxnSpLocks/>
          </p:cNvCxnSpPr>
          <p:nvPr/>
        </p:nvCxnSpPr>
        <p:spPr>
          <a:xfrm>
            <a:off x="5817291" y="2734811"/>
            <a:ext cx="2621205" cy="36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98840" y="4859772"/>
            <a:ext cx="1057501" cy="369332"/>
          </a:xfrm>
          <a:prstGeom prst="rect">
            <a:avLst/>
          </a:prstGeom>
          <a:noFill/>
        </p:spPr>
        <p:txBody>
          <a:bodyPr wrap="none" rtlCol="0">
            <a:spAutoFit/>
          </a:bodyPr>
          <a:lstStyle/>
          <a:p>
            <a:r>
              <a:rPr lang="en-US" dirty="0">
                <a:solidFill>
                  <a:srgbClr val="FF0000"/>
                </a:solidFill>
              </a:rPr>
              <a:t>Emotions</a:t>
            </a:r>
          </a:p>
        </p:txBody>
      </p:sp>
      <p:sp>
        <p:nvSpPr>
          <p:cNvPr id="8" name="TextBox 7"/>
          <p:cNvSpPr txBox="1"/>
          <p:nvPr/>
        </p:nvSpPr>
        <p:spPr>
          <a:xfrm>
            <a:off x="2497964" y="1291041"/>
            <a:ext cx="1931463" cy="369332"/>
          </a:xfrm>
          <a:prstGeom prst="rect">
            <a:avLst/>
          </a:prstGeom>
          <a:noFill/>
        </p:spPr>
        <p:txBody>
          <a:bodyPr wrap="none" rtlCol="0">
            <a:spAutoFit/>
          </a:bodyPr>
          <a:lstStyle/>
          <a:p>
            <a:r>
              <a:rPr lang="en-US" dirty="0">
                <a:solidFill>
                  <a:srgbClr val="FF0000"/>
                </a:solidFill>
              </a:rPr>
              <a:t>Masks and </a:t>
            </a:r>
            <a:r>
              <a:rPr lang="en-US" dirty="0" err="1">
                <a:solidFill>
                  <a:srgbClr val="FF0000"/>
                </a:solidFill>
              </a:rPr>
              <a:t>Armour</a:t>
            </a:r>
            <a:endParaRPr lang="en-US" dirty="0">
              <a:solidFill>
                <a:srgbClr val="FF0000"/>
              </a:solidFill>
            </a:endParaRPr>
          </a:p>
        </p:txBody>
      </p:sp>
      <p:sp>
        <p:nvSpPr>
          <p:cNvPr id="14" name="TextBox 13"/>
          <p:cNvSpPr txBox="1"/>
          <p:nvPr/>
        </p:nvSpPr>
        <p:spPr>
          <a:xfrm>
            <a:off x="8711383" y="2151735"/>
            <a:ext cx="1095172" cy="369332"/>
          </a:xfrm>
          <a:prstGeom prst="rect">
            <a:avLst/>
          </a:prstGeom>
          <a:noFill/>
        </p:spPr>
        <p:txBody>
          <a:bodyPr wrap="none" rtlCol="0">
            <a:spAutoFit/>
          </a:bodyPr>
          <a:lstStyle/>
          <a:p>
            <a:r>
              <a:rPr lang="en-US" dirty="0">
                <a:solidFill>
                  <a:srgbClr val="FF0000"/>
                </a:solidFill>
              </a:rPr>
              <a:t>Longevity</a:t>
            </a:r>
          </a:p>
        </p:txBody>
      </p:sp>
      <p:sp>
        <p:nvSpPr>
          <p:cNvPr id="17" name="TextBox 16"/>
          <p:cNvSpPr txBox="1"/>
          <p:nvPr/>
        </p:nvSpPr>
        <p:spPr>
          <a:xfrm>
            <a:off x="5100882" y="5080194"/>
            <a:ext cx="1039693" cy="369332"/>
          </a:xfrm>
          <a:prstGeom prst="rect">
            <a:avLst/>
          </a:prstGeom>
          <a:noFill/>
        </p:spPr>
        <p:txBody>
          <a:bodyPr wrap="none" rtlCol="0">
            <a:spAutoFit/>
          </a:bodyPr>
          <a:lstStyle/>
          <a:p>
            <a:r>
              <a:rPr lang="en-US" dirty="0">
                <a:solidFill>
                  <a:srgbClr val="FF0000"/>
                </a:solidFill>
              </a:rPr>
              <a:t>Pressure</a:t>
            </a:r>
          </a:p>
        </p:txBody>
      </p:sp>
      <p:sp>
        <p:nvSpPr>
          <p:cNvPr id="18" name="TextBox 17"/>
          <p:cNvSpPr txBox="1"/>
          <p:nvPr/>
        </p:nvSpPr>
        <p:spPr>
          <a:xfrm>
            <a:off x="3977847" y="1689900"/>
            <a:ext cx="2442045" cy="369332"/>
          </a:xfrm>
          <a:prstGeom prst="rect">
            <a:avLst/>
          </a:prstGeom>
          <a:noFill/>
        </p:spPr>
        <p:txBody>
          <a:bodyPr wrap="none" rtlCol="0">
            <a:spAutoFit/>
          </a:bodyPr>
          <a:lstStyle/>
          <a:p>
            <a:r>
              <a:rPr lang="en-US" dirty="0">
                <a:solidFill>
                  <a:srgbClr val="FF0000"/>
                </a:solidFill>
              </a:rPr>
              <a:t>Honest communication</a:t>
            </a:r>
          </a:p>
        </p:txBody>
      </p:sp>
      <p:sp>
        <p:nvSpPr>
          <p:cNvPr id="19" name="TextBox 18"/>
          <p:cNvSpPr txBox="1"/>
          <p:nvPr/>
        </p:nvSpPr>
        <p:spPr>
          <a:xfrm>
            <a:off x="4765021" y="1301537"/>
            <a:ext cx="2451287" cy="369332"/>
          </a:xfrm>
          <a:prstGeom prst="rect">
            <a:avLst/>
          </a:prstGeom>
          <a:noFill/>
        </p:spPr>
        <p:txBody>
          <a:bodyPr wrap="none" rtlCol="0">
            <a:spAutoFit/>
          </a:bodyPr>
          <a:lstStyle/>
          <a:p>
            <a:r>
              <a:rPr lang="en-US" dirty="0">
                <a:solidFill>
                  <a:srgbClr val="FF0000"/>
                </a:solidFill>
              </a:rPr>
              <a:t>Listening and observing</a:t>
            </a:r>
          </a:p>
        </p:txBody>
      </p:sp>
      <p:sp>
        <p:nvSpPr>
          <p:cNvPr id="29" name="TextBox 28"/>
          <p:cNvSpPr txBox="1"/>
          <p:nvPr/>
        </p:nvSpPr>
        <p:spPr>
          <a:xfrm>
            <a:off x="9498555" y="1668907"/>
            <a:ext cx="1032705" cy="369332"/>
          </a:xfrm>
          <a:prstGeom prst="rect">
            <a:avLst/>
          </a:prstGeom>
          <a:noFill/>
        </p:spPr>
        <p:txBody>
          <a:bodyPr wrap="none" rtlCol="0">
            <a:spAutoFit/>
          </a:bodyPr>
          <a:lstStyle/>
          <a:p>
            <a:r>
              <a:rPr lang="en-US" dirty="0">
                <a:solidFill>
                  <a:srgbClr val="FF0000"/>
                </a:solidFill>
              </a:rPr>
              <a:t>Resilient </a:t>
            </a:r>
          </a:p>
        </p:txBody>
      </p:sp>
      <p:sp>
        <p:nvSpPr>
          <p:cNvPr id="20" name="TextBox 19">
            <a:extLst>
              <a:ext uri="{FF2B5EF4-FFF2-40B4-BE49-F238E27FC236}">
                <a16:creationId xmlns:a16="http://schemas.microsoft.com/office/drawing/2014/main" id="{7436D197-7623-4A7E-AF2F-EE219A291183}"/>
              </a:ext>
            </a:extLst>
          </p:cNvPr>
          <p:cNvSpPr txBox="1"/>
          <p:nvPr/>
        </p:nvSpPr>
        <p:spPr>
          <a:xfrm>
            <a:off x="7794481" y="1165941"/>
            <a:ext cx="1413977" cy="369332"/>
          </a:xfrm>
          <a:prstGeom prst="rect">
            <a:avLst/>
          </a:prstGeom>
          <a:noFill/>
        </p:spPr>
        <p:txBody>
          <a:bodyPr wrap="none" rtlCol="0">
            <a:spAutoFit/>
          </a:bodyPr>
          <a:lstStyle/>
          <a:p>
            <a:r>
              <a:rPr lang="en-US" dirty="0">
                <a:solidFill>
                  <a:srgbClr val="FF0000"/>
                </a:solidFill>
              </a:rPr>
              <a:t>Vulnerability</a:t>
            </a:r>
          </a:p>
        </p:txBody>
      </p:sp>
      <p:sp>
        <p:nvSpPr>
          <p:cNvPr id="21" name="TextBox 20">
            <a:extLst>
              <a:ext uri="{FF2B5EF4-FFF2-40B4-BE49-F238E27FC236}">
                <a16:creationId xmlns:a16="http://schemas.microsoft.com/office/drawing/2014/main" id="{C1E40DB9-EFC2-4A75-8A3D-77D11A6D6369}"/>
              </a:ext>
            </a:extLst>
          </p:cNvPr>
          <p:cNvSpPr txBox="1"/>
          <p:nvPr/>
        </p:nvSpPr>
        <p:spPr>
          <a:xfrm>
            <a:off x="8840443" y="4346140"/>
            <a:ext cx="990977" cy="369332"/>
          </a:xfrm>
          <a:prstGeom prst="rect">
            <a:avLst/>
          </a:prstGeom>
          <a:noFill/>
        </p:spPr>
        <p:txBody>
          <a:bodyPr wrap="none" rtlCol="0">
            <a:spAutoFit/>
          </a:bodyPr>
          <a:lstStyle/>
          <a:p>
            <a:r>
              <a:rPr lang="en-US" dirty="0">
                <a:solidFill>
                  <a:srgbClr val="FF0000"/>
                </a:solidFill>
              </a:rPr>
              <a:t>Courage</a:t>
            </a:r>
          </a:p>
        </p:txBody>
      </p:sp>
    </p:spTree>
    <p:extLst>
      <p:ext uri="{BB962C8B-B14F-4D97-AF65-F5344CB8AC3E}">
        <p14:creationId xmlns:p14="http://schemas.microsoft.com/office/powerpoint/2010/main" val="808564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C4F3-8037-49FD-9B8A-F4F0761D0CA5}"/>
              </a:ext>
            </a:extLst>
          </p:cNvPr>
          <p:cNvSpPr>
            <a:spLocks noGrp="1"/>
          </p:cNvSpPr>
          <p:nvPr>
            <p:ph type="title"/>
          </p:nvPr>
        </p:nvSpPr>
        <p:spPr/>
        <p:txBody>
          <a:bodyPr>
            <a:normAutofit fontScale="90000"/>
          </a:bodyPr>
          <a:lstStyle/>
          <a:p>
            <a:r>
              <a:rPr lang="en-GB" cap="none" dirty="0">
                <a:latin typeface="+mn-lt"/>
              </a:rPr>
              <a:t>Understanding the ‘belly’ of the dragon (Why?)</a:t>
            </a:r>
            <a:endParaRPr lang="en-GB" dirty="0"/>
          </a:p>
        </p:txBody>
      </p:sp>
      <p:sp>
        <p:nvSpPr>
          <p:cNvPr id="5" name="Content Placeholder 4">
            <a:extLst>
              <a:ext uri="{FF2B5EF4-FFF2-40B4-BE49-F238E27FC236}">
                <a16:creationId xmlns:a16="http://schemas.microsoft.com/office/drawing/2014/main" id="{7B6D89E5-948B-446C-83F9-2D60F83B10B4}"/>
              </a:ext>
            </a:extLst>
          </p:cNvPr>
          <p:cNvSpPr>
            <a:spLocks noGrp="1"/>
          </p:cNvSpPr>
          <p:nvPr>
            <p:ph sz="quarter" idx="13"/>
          </p:nvPr>
        </p:nvSpPr>
        <p:spPr>
          <a:xfrm>
            <a:off x="685801" y="2063396"/>
            <a:ext cx="7296460" cy="3311189"/>
          </a:xfrm>
        </p:spPr>
        <p:txBody>
          <a:bodyPr>
            <a:normAutofit fontScale="92500" lnSpcReduction="20000"/>
          </a:bodyPr>
          <a:lstStyle/>
          <a:p>
            <a:r>
              <a:rPr lang="en-GB" cap="none" dirty="0"/>
              <a:t>Belly = gut feel;  instincts; emotions; trauma; feelings; understanding of ACE’s and the impact.</a:t>
            </a:r>
          </a:p>
          <a:p>
            <a:r>
              <a:rPr lang="en-GB" cap="none" dirty="0"/>
              <a:t>Leadership (Why) Know your staff. Again…What happened to you? Provide the knowledge and understanding for themselves and to support pupils.  Model the behaviour you wish to see. Have courage &amp; vulnerability </a:t>
            </a:r>
            <a:r>
              <a:rPr lang="en-GB" cap="none" dirty="0">
                <a:solidFill>
                  <a:srgbClr val="FF0000"/>
                </a:solidFill>
              </a:rPr>
              <a:t>(Brave &amp; Afraid). </a:t>
            </a:r>
            <a:endParaRPr lang="en-GB" cap="none" dirty="0"/>
          </a:p>
          <a:p>
            <a:r>
              <a:rPr lang="en-GB" cap="none" dirty="0"/>
              <a:t>Students (Why) The behaviour we see shows an unmet need.  A form of communication. What happened to you? Be curious, take time to listen, observe and think about the pupils in your care. Help them understand themselves, their brains, their behaviour. </a:t>
            </a:r>
          </a:p>
        </p:txBody>
      </p:sp>
      <p:pic>
        <p:nvPicPr>
          <p:cNvPr id="6" name="Picture 5">
            <a:extLst>
              <a:ext uri="{FF2B5EF4-FFF2-40B4-BE49-F238E27FC236}">
                <a16:creationId xmlns:a16="http://schemas.microsoft.com/office/drawing/2014/main" id="{42EAE824-F983-4FA0-A2D0-9FFBC0E2B6E1}"/>
              </a:ext>
            </a:extLst>
          </p:cNvPr>
          <p:cNvPicPr>
            <a:picLocks noChangeAspect="1"/>
          </p:cNvPicPr>
          <p:nvPr/>
        </p:nvPicPr>
        <p:blipFill>
          <a:blip r:embed="rId2"/>
          <a:stretch>
            <a:fillRect/>
          </a:stretch>
        </p:blipFill>
        <p:spPr>
          <a:xfrm>
            <a:off x="8536766" y="4352796"/>
            <a:ext cx="2969433" cy="2004105"/>
          </a:xfrm>
          <a:prstGeom prst="rect">
            <a:avLst/>
          </a:prstGeom>
        </p:spPr>
      </p:pic>
      <p:sp>
        <p:nvSpPr>
          <p:cNvPr id="3" name="TextBox 2">
            <a:extLst>
              <a:ext uri="{FF2B5EF4-FFF2-40B4-BE49-F238E27FC236}">
                <a16:creationId xmlns:a16="http://schemas.microsoft.com/office/drawing/2014/main" id="{D268DBE5-8DF2-4B86-AD82-ABBAEEB4705A}"/>
              </a:ext>
            </a:extLst>
          </p:cNvPr>
          <p:cNvSpPr txBox="1"/>
          <p:nvPr/>
        </p:nvSpPr>
        <p:spPr>
          <a:xfrm>
            <a:off x="8347046" y="3105834"/>
            <a:ext cx="3159153" cy="646331"/>
          </a:xfrm>
          <a:prstGeom prst="rect">
            <a:avLst/>
          </a:prstGeom>
          <a:noFill/>
        </p:spPr>
        <p:txBody>
          <a:bodyPr wrap="square" rtlCol="0">
            <a:spAutoFit/>
          </a:bodyPr>
          <a:lstStyle/>
          <a:p>
            <a:pPr algn="ctr"/>
            <a:r>
              <a:rPr lang="en-GB" dirty="0">
                <a:solidFill>
                  <a:srgbClr val="FF0000"/>
                </a:solidFill>
              </a:rPr>
              <a:t>Co-regulation leads to </a:t>
            </a:r>
          </a:p>
          <a:p>
            <a:pPr algn="ctr"/>
            <a:r>
              <a:rPr lang="en-GB" dirty="0">
                <a:solidFill>
                  <a:srgbClr val="FF0000"/>
                </a:solidFill>
              </a:rPr>
              <a:t>self-regulation.</a:t>
            </a:r>
          </a:p>
        </p:txBody>
      </p:sp>
    </p:spTree>
    <p:extLst>
      <p:ext uri="{BB962C8B-B14F-4D97-AF65-F5344CB8AC3E}">
        <p14:creationId xmlns:p14="http://schemas.microsoft.com/office/powerpoint/2010/main" val="428419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C7CE-AD1F-4920-96DF-BDEA2113A240}"/>
              </a:ext>
            </a:extLst>
          </p:cNvPr>
          <p:cNvSpPr>
            <a:spLocks noGrp="1"/>
          </p:cNvSpPr>
          <p:nvPr>
            <p:ph type="title"/>
          </p:nvPr>
        </p:nvSpPr>
        <p:spPr/>
        <p:txBody>
          <a:bodyPr>
            <a:normAutofit fontScale="90000"/>
          </a:bodyPr>
          <a:lstStyle/>
          <a:p>
            <a:r>
              <a:rPr lang="en-GB" cap="none" dirty="0">
                <a:latin typeface="+mn-lt"/>
              </a:rPr>
              <a:t>Understanding the ‘breath’ of the dragon. (How?)</a:t>
            </a:r>
          </a:p>
        </p:txBody>
      </p:sp>
      <p:sp>
        <p:nvSpPr>
          <p:cNvPr id="5" name="Content Placeholder 4">
            <a:extLst>
              <a:ext uri="{FF2B5EF4-FFF2-40B4-BE49-F238E27FC236}">
                <a16:creationId xmlns:a16="http://schemas.microsoft.com/office/drawing/2014/main" id="{1E334DC8-F63E-4E7D-89EC-1BFB0B6747CE}"/>
              </a:ext>
            </a:extLst>
          </p:cNvPr>
          <p:cNvSpPr>
            <a:spLocks noGrp="1"/>
          </p:cNvSpPr>
          <p:nvPr>
            <p:ph sz="quarter" idx="13"/>
          </p:nvPr>
        </p:nvSpPr>
        <p:spPr/>
        <p:txBody>
          <a:bodyPr/>
          <a:lstStyle/>
          <a:p>
            <a:r>
              <a:rPr lang="en-GB" cap="none" dirty="0"/>
              <a:t>Breath = Communication; Restorative language; Ethos; Vibe &amp; way of being</a:t>
            </a:r>
          </a:p>
          <a:p>
            <a:r>
              <a:rPr lang="en-GB" cap="none" dirty="0"/>
              <a:t>Students (How)- Embedding systems to build and understand emotions, problem solving and encouraging positive communication without blame through Mend-it meetings, using positive language, developing a ‘with’ approach through students developing their own classroom expectations, family service lunches, Circle times, regular ‘check ins &amp; check outs’</a:t>
            </a:r>
          </a:p>
          <a:p>
            <a:r>
              <a:rPr lang="en-GB" cap="none" dirty="0"/>
              <a:t>Leadership (How)-Office structures,  policies exuding and embedding a restorative approach for example having a non exclusion policy, meetings, CPD/observations which are enquiry and questions based-identifying next steps together. Circle times, regular ‘check ins’ &amp; ‘check outs’</a:t>
            </a:r>
          </a:p>
          <a:p>
            <a:endParaRPr lang="en-GB" cap="none" dirty="0"/>
          </a:p>
        </p:txBody>
      </p:sp>
      <p:pic>
        <p:nvPicPr>
          <p:cNvPr id="6" name="Picture 5">
            <a:extLst>
              <a:ext uri="{FF2B5EF4-FFF2-40B4-BE49-F238E27FC236}">
                <a16:creationId xmlns:a16="http://schemas.microsoft.com/office/drawing/2014/main" id="{DBA07908-970B-4EC8-A3A2-34624BF3CFCF}"/>
              </a:ext>
            </a:extLst>
          </p:cNvPr>
          <p:cNvPicPr>
            <a:picLocks noChangeAspect="1"/>
          </p:cNvPicPr>
          <p:nvPr/>
        </p:nvPicPr>
        <p:blipFill>
          <a:blip r:embed="rId2"/>
          <a:stretch>
            <a:fillRect/>
          </a:stretch>
        </p:blipFill>
        <p:spPr>
          <a:xfrm>
            <a:off x="9071212" y="1033502"/>
            <a:ext cx="2434987" cy="1393609"/>
          </a:xfrm>
          <a:prstGeom prst="rect">
            <a:avLst/>
          </a:prstGeom>
        </p:spPr>
      </p:pic>
      <p:sp>
        <p:nvSpPr>
          <p:cNvPr id="3" name="TextBox 2">
            <a:extLst>
              <a:ext uri="{FF2B5EF4-FFF2-40B4-BE49-F238E27FC236}">
                <a16:creationId xmlns:a16="http://schemas.microsoft.com/office/drawing/2014/main" id="{89207A28-4813-468C-A93F-8EA03E333EA3}"/>
              </a:ext>
            </a:extLst>
          </p:cNvPr>
          <p:cNvSpPr txBox="1"/>
          <p:nvPr/>
        </p:nvSpPr>
        <p:spPr>
          <a:xfrm>
            <a:off x="5603846" y="5192785"/>
            <a:ext cx="4261607" cy="369332"/>
          </a:xfrm>
          <a:prstGeom prst="rect">
            <a:avLst/>
          </a:prstGeom>
          <a:noFill/>
        </p:spPr>
        <p:txBody>
          <a:bodyPr wrap="square" rtlCol="0">
            <a:spAutoFit/>
          </a:bodyPr>
          <a:lstStyle/>
          <a:p>
            <a:r>
              <a:rPr lang="en-GB" dirty="0">
                <a:solidFill>
                  <a:srgbClr val="FF0000"/>
                </a:solidFill>
              </a:rPr>
              <a:t>Relational Environment essential for ALL</a:t>
            </a:r>
          </a:p>
        </p:txBody>
      </p:sp>
    </p:spTree>
    <p:extLst>
      <p:ext uri="{BB962C8B-B14F-4D97-AF65-F5344CB8AC3E}">
        <p14:creationId xmlns:p14="http://schemas.microsoft.com/office/powerpoint/2010/main" val="14240454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496</TotalTime>
  <Words>1239</Words>
  <Application>Microsoft Office PowerPoint</Application>
  <PresentationFormat>Widescreen</PresentationFormat>
  <Paragraphs>100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Impact</vt:lpstr>
      <vt:lpstr>Mangal</vt:lpstr>
      <vt:lpstr>Main Event</vt:lpstr>
      <vt:lpstr>The power of leading restoratively, without the fear of the dragon</vt:lpstr>
      <vt:lpstr>Iffley school:</vt:lpstr>
      <vt:lpstr>Belmont school, cheltenham</vt:lpstr>
      <vt:lpstr>Why restorative at an ace conference? </vt:lpstr>
      <vt:lpstr>WhY, HOW &amp; WHAT?</vt:lpstr>
      <vt:lpstr>The Dragon metaphor…</vt:lpstr>
      <vt:lpstr>Tame the dragon…</vt:lpstr>
      <vt:lpstr>Understanding the ‘belly’ of the dragon (Why?)</vt:lpstr>
      <vt:lpstr>Understanding the ‘breath’ of the dragon. (How?)</vt:lpstr>
      <vt:lpstr>PowerPoint Presentation</vt:lpstr>
      <vt:lpstr>PowerPoint Presentation</vt:lpstr>
      <vt:lpstr>Understanding the spikes of the dragon (What?)</vt:lpstr>
      <vt:lpstr>Leadership challenges</vt:lpstr>
      <vt:lpstr>Where to next……</vt:lpstr>
      <vt:lpstr>Further reading &amp; ideas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leading restoratively, without the fear of the dragon</dc:title>
  <dc:creator>Chantel Yeates</dc:creator>
  <cp:lastModifiedBy>Chantel Yeates</cp:lastModifiedBy>
  <cp:revision>45</cp:revision>
  <dcterms:created xsi:type="dcterms:W3CDTF">2021-05-19T12:06:22Z</dcterms:created>
  <dcterms:modified xsi:type="dcterms:W3CDTF">2021-06-10T13:03:20Z</dcterms:modified>
</cp:coreProperties>
</file>